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2" r:id="rId3"/>
    <p:sldId id="311" r:id="rId4"/>
    <p:sldId id="313" r:id="rId5"/>
    <p:sldId id="337" r:id="rId6"/>
    <p:sldId id="338" r:id="rId7"/>
    <p:sldId id="341" r:id="rId8"/>
    <p:sldId id="340" r:id="rId9"/>
    <p:sldId id="309" r:id="rId10"/>
    <p:sldId id="339" r:id="rId11"/>
    <p:sldId id="333" r:id="rId12"/>
    <p:sldId id="334" r:id="rId13"/>
    <p:sldId id="332" r:id="rId14"/>
    <p:sldId id="314" r:id="rId15"/>
    <p:sldId id="331" r:id="rId16"/>
    <p:sldId id="326" r:id="rId17"/>
    <p:sldId id="327" r:id="rId18"/>
    <p:sldId id="328" r:id="rId19"/>
    <p:sldId id="329" r:id="rId20"/>
    <p:sldId id="342" r:id="rId21"/>
    <p:sldId id="292" r:id="rId22"/>
    <p:sldId id="288" r:id="rId23"/>
    <p:sldId id="295" r:id="rId24"/>
    <p:sldId id="299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58"/>
    <a:srgbClr val="FF0000"/>
    <a:srgbClr val="FFFF99"/>
    <a:srgbClr val="5F5F5F"/>
    <a:srgbClr val="66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>
      <p:cViewPr>
        <p:scale>
          <a:sx n="80" d="100"/>
          <a:sy n="80" d="100"/>
        </p:scale>
        <p:origin x="-171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D2BC5-A8D0-42CF-8FAF-2C1CCAA24324}" type="datetimeFigureOut">
              <a:rPr lang="es-PE" smtClean="0"/>
              <a:pPr/>
              <a:t>30/09/2014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62ED4-0E63-417F-A8DD-BDFCA8583555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37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2ED4-0E63-417F-A8DD-BDFCA8583555}" type="slidenum">
              <a:rPr lang="es-PE" smtClean="0"/>
              <a:pPr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986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2ED4-0E63-417F-A8DD-BDFCA8583555}" type="slidenum">
              <a:rPr lang="es-PE" smtClean="0"/>
              <a:pPr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247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2ED4-0E63-417F-A8DD-BDFCA8583555}" type="slidenum">
              <a:rPr lang="es-PE" smtClean="0"/>
              <a:pPr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574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lp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28829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PE" noProof="0" smtClean="0"/>
              <a:t>"Las acciones regionales que han cambiado las prácticas del sector minero".</a:t>
            </a:r>
            <a:endParaRPr lang="es-E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s-ES" noProof="0" smtClean="0"/>
          </a:p>
          <a:p>
            <a:pPr lvl="0"/>
            <a:r>
              <a:rPr lang="es-ES" noProof="0" smtClean="0"/>
              <a:t>Lorenzo de la Puente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A73AF3-B555-4CFE-884C-F7BAC2BEA3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76A25-BB65-4B06-8F34-A2FC412781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4BCB9-9E47-446B-BAC8-D0031E3DF2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6B38-02D8-4183-B631-3022578E24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BB2BD-71D4-49F8-BA3A-947DFFEB86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A802-B51F-40AC-B72B-1A0C7D68BE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B9E7-C8EB-48EA-BABB-7486A8AE48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FCB76-F5A3-47B3-A4D6-50B0C04F8A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26DCF-7239-43FD-8D53-D272783D0A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403B-CD35-4D1C-A705-7AAF732D45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9916C-5931-47D5-95D5-23CBE05FD8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85A5-B0A8-4F73-9CA7-8FC0E594F0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63EDB06-DBA8-4E8C-9C3C-A967A5F376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Picture 7" descr="dlp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8963" y="5949950"/>
            <a:ext cx="28829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825"/>
            <a:ext cx="7772400" cy="2520280"/>
          </a:xfrm>
        </p:spPr>
        <p:txBody>
          <a:bodyPr/>
          <a:lstStyle/>
          <a:p>
            <a:pPr eaLnBrk="1" hangingPunct="1"/>
            <a:r>
              <a:rPr lang="es-PE" sz="4000" dirty="0" smtClean="0">
                <a:solidFill>
                  <a:srgbClr val="005A58"/>
                </a:solidFill>
              </a:rPr>
              <a:t> Patentes y biodiversidad. ¿Quién es dueño de qué? Regulación local y sus experiencias</a:t>
            </a:r>
            <a:endParaRPr lang="es-ES" sz="4000" dirty="0" smtClean="0">
              <a:solidFill>
                <a:srgbClr val="005A5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Lorenzo de la Puente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297" y="723592"/>
            <a:ext cx="3746795" cy="400110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es-ES" sz="2000" b="1" kern="1200" dirty="0" smtClean="0">
                <a:solidFill>
                  <a:srgbClr val="005A58"/>
                </a:solidFill>
                <a:latin typeface="Arial" charset="0"/>
                <a:ea typeface="+mn-ea"/>
                <a:cs typeface="+mn-cs"/>
              </a:rPr>
              <a:t>Conocimientos Tradicionales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28533" y="2581860"/>
            <a:ext cx="4743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5A58"/>
                </a:solidFill>
              </a:rPr>
              <a:t>Expresiones Culturales Tradicionales</a:t>
            </a:r>
            <a:endParaRPr lang="es-PE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2828533" y="4071942"/>
            <a:ext cx="4568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5A58"/>
                </a:solidFill>
              </a:rPr>
              <a:t>Recursos genéticos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[</a:t>
            </a:r>
            <a:r>
              <a:rPr lang="es-ES" sz="2000" i="1" dirty="0" smtClean="0">
                <a:solidFill>
                  <a:srgbClr val="FF0000"/>
                </a:solidFill>
              </a:rPr>
              <a:t>no son producto de la mente humana</a:t>
            </a:r>
            <a:r>
              <a:rPr lang="es-ES" sz="2000" dirty="0" smtClean="0">
                <a:solidFill>
                  <a:srgbClr val="FF0000"/>
                </a:solidFill>
              </a:rPr>
              <a:t>]</a:t>
            </a:r>
            <a:endParaRPr lang="es-PE" sz="2000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6311" y="2580980"/>
            <a:ext cx="1241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solidFill>
                  <a:srgbClr val="005A58"/>
                </a:solidFill>
              </a:rPr>
              <a:t>Ejemplos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A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9" name="8 Conector angular"/>
          <p:cNvCxnSpPr>
            <a:stCxn id="7" idx="3"/>
            <a:endCxn id="4" idx="1"/>
          </p:cNvCxnSpPr>
          <p:nvPr/>
        </p:nvCxnSpPr>
        <p:spPr>
          <a:xfrm flipV="1">
            <a:off x="1857356" y="923647"/>
            <a:ext cx="961941" cy="18573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>
            <a:stCxn id="7" idx="3"/>
            <a:endCxn id="6" idx="1"/>
          </p:cNvCxnSpPr>
          <p:nvPr/>
        </p:nvCxnSpPr>
        <p:spPr>
          <a:xfrm>
            <a:off x="1857356" y="2781035"/>
            <a:ext cx="971177" cy="16448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7" idx="3"/>
            <a:endCxn id="5" idx="1"/>
          </p:cNvCxnSpPr>
          <p:nvPr/>
        </p:nvCxnSpPr>
        <p:spPr>
          <a:xfrm>
            <a:off x="1857356" y="2781035"/>
            <a:ext cx="971177" cy="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63799" y="1295096"/>
            <a:ext cx="4429156" cy="8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200" kern="0" dirty="0" smtClean="0">
                <a:latin typeface="+mn-lt"/>
              </a:rPr>
              <a:t>Utilización del paico para calmar dolores de estómago.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Uso del </a:t>
            </a:r>
            <a:r>
              <a:rPr kumimoji="0" lang="es-E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yacon</a:t>
            </a: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regular el azúcar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la sangre.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200" kern="0" noProof="0" dirty="0" smtClean="0">
                <a:latin typeface="+mn-lt"/>
              </a:rPr>
              <a:t>Utilización del aceite de sacha </a:t>
            </a:r>
            <a:r>
              <a:rPr lang="es-ES" sz="1200" kern="0" noProof="0" dirty="0" err="1" smtClean="0">
                <a:latin typeface="+mn-lt"/>
              </a:rPr>
              <a:t>inchi</a:t>
            </a:r>
            <a:r>
              <a:rPr lang="es-ES" sz="1200" kern="0" noProof="0" dirty="0" smtClean="0">
                <a:latin typeface="+mn-lt"/>
              </a:rPr>
              <a:t> para aliviar la gastritis.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Uso</a:t>
            </a:r>
            <a:r>
              <a:rPr kumimoji="0" lang="es-ES" sz="1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maca para tratar la infertilidad.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63798" y="3010488"/>
            <a:ext cx="4857784" cy="9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200" kern="0" dirty="0" smtClean="0">
                <a:latin typeface="+mn-lt"/>
              </a:rPr>
              <a:t>Bailes típicos: la </a:t>
            </a:r>
            <a:r>
              <a:rPr lang="es-ES" sz="1200" kern="0" dirty="0" err="1" smtClean="0">
                <a:latin typeface="+mn-lt"/>
              </a:rPr>
              <a:t>diablada</a:t>
            </a:r>
            <a:r>
              <a:rPr lang="es-ES" sz="1200" kern="0" dirty="0" smtClean="0">
                <a:latin typeface="+mn-lt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Leyendas: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Chuya </a:t>
            </a:r>
            <a:r>
              <a:rPr kumimoji="0" lang="es-ES" sz="1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chaqui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runa mula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200" kern="0" baseline="0" dirty="0" smtClean="0">
                <a:latin typeface="+mn-lt"/>
              </a:rPr>
              <a:t>Música.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663798" y="4743472"/>
            <a:ext cx="4400552" cy="9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200" kern="0" noProof="0" dirty="0" smtClean="0">
                <a:latin typeface="+mn-lt"/>
              </a:rPr>
              <a:t>Paico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Yacon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200" kern="0" dirty="0" smtClean="0">
                <a:latin typeface="+mn-lt"/>
              </a:rPr>
              <a:t>Maíz morado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Sacha </a:t>
            </a:r>
            <a:r>
              <a:rPr kumimoji="0" lang="es-E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inchi</a:t>
            </a: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(maní del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inca)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 rot="5400000">
            <a:off x="6708801" y="1736113"/>
            <a:ext cx="3376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solidFill>
                  <a:srgbClr val="005A58"/>
                </a:solidFill>
              </a:rPr>
              <a:t>Patrimonio inmaterial (</a:t>
            </a:r>
            <a:r>
              <a:rPr lang="es-ES" sz="2000" dirty="0" err="1" smtClean="0">
                <a:solidFill>
                  <a:srgbClr val="005A58"/>
                </a:solidFill>
              </a:rPr>
              <a:t>Pêrú</a:t>
            </a:r>
            <a:r>
              <a:rPr lang="es-ES" sz="2000" dirty="0" smtClean="0">
                <a:solidFill>
                  <a:srgbClr val="005A58"/>
                </a:solidFill>
              </a:rPr>
              <a:t>)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A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17 Cerrar llave"/>
          <p:cNvSpPr/>
          <p:nvPr/>
        </p:nvSpPr>
        <p:spPr>
          <a:xfrm>
            <a:off x="7786710" y="714356"/>
            <a:ext cx="285752" cy="24288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874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eaLnBrk="1" hangingPunct="1"/>
            <a:r>
              <a:rPr lang="es-ES" sz="2000" b="1" dirty="0" smtClean="0">
                <a:solidFill>
                  <a:srgbClr val="005A58"/>
                </a:solidFill>
              </a:rPr>
              <a:t>Conocimientos Tradicionales </a:t>
            </a:r>
            <a:r>
              <a:rPr lang="es-ES" sz="2000" b="1" u="sng" dirty="0" smtClean="0">
                <a:solidFill>
                  <a:srgbClr val="FF0000"/>
                </a:solidFill>
              </a:rPr>
              <a:t>No</a:t>
            </a:r>
            <a:r>
              <a:rPr lang="es-ES" sz="2000" b="1" dirty="0" smtClean="0">
                <a:solidFill>
                  <a:srgbClr val="005A58"/>
                </a:solidFill>
              </a:rPr>
              <a:t> Asociados </a:t>
            </a:r>
            <a:br>
              <a:rPr lang="es-ES" sz="2000" b="1" dirty="0" smtClean="0">
                <a:solidFill>
                  <a:srgbClr val="005A58"/>
                </a:solidFill>
              </a:rPr>
            </a:br>
            <a:r>
              <a:rPr lang="es-ES" sz="2000" b="1" dirty="0" smtClean="0">
                <a:solidFill>
                  <a:srgbClr val="005A58"/>
                </a:solidFill>
              </a:rPr>
              <a:t>a Recursos Genéticos y Expresiones Culturales Tradicionales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786687" cy="3989040"/>
          </a:xfrm>
          <a:noFill/>
        </p:spPr>
        <p:txBody>
          <a:bodyPr/>
          <a:lstStyle/>
          <a:p>
            <a:pPr eaLnBrk="1" hangingPunct="1"/>
            <a:r>
              <a:rPr lang="es-ES" sz="2000" dirty="0" smtClean="0"/>
              <a:t>Son protegidos como patrimonio cultural inmaterial (Ley N° 28296, Ley General del Patrimonio Cultural de la Nación). </a:t>
            </a:r>
          </a:p>
          <a:p>
            <a:pPr eaLnBrk="1" hangingPunct="1"/>
            <a:r>
              <a:rPr lang="es-ES" sz="2000" dirty="0" smtClean="0"/>
              <a:t>Su protección  se limita a la identificación, documentación, registro, investigación, preservación, promoción, valorización, transmisión y revitalización (artículo 24, Ley N° 28296).</a:t>
            </a:r>
          </a:p>
        </p:txBody>
      </p:sp>
    </p:spTree>
    <p:extLst>
      <p:ext uri="{BB962C8B-B14F-4D97-AF65-F5344CB8AC3E}">
        <p14:creationId xmlns:p14="http://schemas.microsoft.com/office/powerpoint/2010/main" val="25471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297" y="723592"/>
            <a:ext cx="5457200" cy="707886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es-ES" sz="2000" b="1" kern="1200" dirty="0" smtClean="0">
                <a:solidFill>
                  <a:srgbClr val="005A58"/>
                </a:solidFill>
                <a:latin typeface="Arial" charset="0"/>
                <a:ea typeface="+mn-ea"/>
                <a:cs typeface="+mn-cs"/>
              </a:rPr>
              <a:t>Conocimientos Tradicionales no asociados</a:t>
            </a:r>
            <a:br>
              <a:rPr lang="es-ES" sz="2000" b="1" kern="1200" dirty="0" smtClean="0">
                <a:solidFill>
                  <a:srgbClr val="005A58"/>
                </a:solidFill>
                <a:latin typeface="Arial" charset="0"/>
                <a:ea typeface="+mn-ea"/>
                <a:cs typeface="+mn-cs"/>
              </a:rPr>
            </a:br>
            <a:r>
              <a:rPr lang="es-ES" sz="2000" b="1" kern="1200" dirty="0" smtClean="0">
                <a:solidFill>
                  <a:srgbClr val="005A58"/>
                </a:solidFill>
                <a:latin typeface="Arial" charset="0"/>
                <a:ea typeface="+mn-ea"/>
                <a:cs typeface="+mn-cs"/>
              </a:rPr>
              <a:t>a recursos genéticos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28533" y="2581860"/>
            <a:ext cx="4743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5A58"/>
                </a:solidFill>
              </a:rPr>
              <a:t>Expresiones Culturales Tradicionales</a:t>
            </a:r>
            <a:endParaRPr lang="es-PE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2828533" y="4071942"/>
            <a:ext cx="4568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5A58"/>
                </a:solidFill>
              </a:rPr>
              <a:t>Recursos genéticos</a:t>
            </a:r>
          </a:p>
          <a:p>
            <a:r>
              <a:rPr lang="es-ES" sz="2000" dirty="0" smtClean="0">
                <a:solidFill>
                  <a:srgbClr val="005A58"/>
                </a:solidFill>
              </a:rPr>
              <a:t>[</a:t>
            </a:r>
            <a:r>
              <a:rPr lang="es-ES" sz="2000" i="1" dirty="0" smtClean="0">
                <a:solidFill>
                  <a:srgbClr val="005A58"/>
                </a:solidFill>
              </a:rPr>
              <a:t>no son producto de la mente humana</a:t>
            </a:r>
            <a:r>
              <a:rPr lang="es-ES" sz="2000" dirty="0" smtClean="0">
                <a:solidFill>
                  <a:srgbClr val="005A58"/>
                </a:solidFill>
              </a:rPr>
              <a:t>]</a:t>
            </a:r>
            <a:endParaRPr lang="es-PE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06" y="2580980"/>
            <a:ext cx="2294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solidFill>
                  <a:srgbClr val="005A58"/>
                </a:solidFill>
              </a:rPr>
              <a:t>Protección jurídica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A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9" name="8 Conector angular"/>
          <p:cNvCxnSpPr>
            <a:stCxn id="7" idx="3"/>
            <a:endCxn id="4" idx="1"/>
          </p:cNvCxnSpPr>
          <p:nvPr/>
        </p:nvCxnSpPr>
        <p:spPr>
          <a:xfrm flipV="1">
            <a:off x="2365624" y="1077535"/>
            <a:ext cx="453673" cy="17035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>
            <a:stCxn id="7" idx="3"/>
            <a:endCxn id="6" idx="1"/>
          </p:cNvCxnSpPr>
          <p:nvPr/>
        </p:nvCxnSpPr>
        <p:spPr>
          <a:xfrm>
            <a:off x="2365624" y="2781035"/>
            <a:ext cx="462909" cy="16448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7" idx="3"/>
            <a:endCxn id="5" idx="1"/>
          </p:cNvCxnSpPr>
          <p:nvPr/>
        </p:nvCxnSpPr>
        <p:spPr>
          <a:xfrm>
            <a:off x="2365624" y="2781035"/>
            <a:ext cx="462909" cy="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36388" y="1385886"/>
            <a:ext cx="4429156" cy="8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conocimientos, prácticas, etc. que se transmiten de generación en generación dentro de un contexto tradicional y que forman parte de una forma de vida tradicional (OMPI, 2012).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Ejemplos: Técnicas de caza, uso de medicina tradicional, etc.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63798" y="3010488"/>
            <a:ext cx="4857784" cy="9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manifestaciones de la cultura y la identidad de una comunidad que se transmiten de generación en generación (OMPI, 2012).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Ejemplos: Bailes típicos, canciones, cultos, etc.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663798" y="4743472"/>
            <a:ext cx="4400552" cy="9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Todo material de naturaleza biológica que contenga información genética de valor o utilidad real o potencial. (Decisión 391 de la Comunidad Andina de Naciones).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Ejemplos: Maca, paico, papa,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 rot="5400000">
            <a:off x="7255750" y="1736113"/>
            <a:ext cx="3233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solidFill>
                  <a:srgbClr val="005A58"/>
                </a:solidFill>
              </a:rPr>
              <a:t>Patrimonio inmaterial (</a:t>
            </a:r>
            <a:r>
              <a:rPr lang="es-ES" sz="2000" dirty="0" err="1" smtClean="0">
                <a:solidFill>
                  <a:srgbClr val="005A58"/>
                </a:solidFill>
              </a:rPr>
              <a:t>Prú</a:t>
            </a:r>
            <a:r>
              <a:rPr lang="es-ES" sz="2000" dirty="0" smtClean="0">
                <a:solidFill>
                  <a:srgbClr val="005A58"/>
                </a:solidFill>
              </a:rPr>
              <a:t>)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A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17 Cerrar llave"/>
          <p:cNvSpPr/>
          <p:nvPr/>
        </p:nvSpPr>
        <p:spPr>
          <a:xfrm>
            <a:off x="8262326" y="714356"/>
            <a:ext cx="285752" cy="24288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CuadroTexto"/>
          <p:cNvSpPr txBox="1"/>
          <p:nvPr/>
        </p:nvSpPr>
        <p:spPr>
          <a:xfrm>
            <a:off x="6357950" y="57148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X</a:t>
            </a:r>
            <a:endParaRPr lang="es-PE" sz="4000" b="1" dirty="0">
              <a:solidFill>
                <a:srgbClr val="FF0000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2500298" y="4000504"/>
            <a:ext cx="342902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22 Elipse"/>
          <p:cNvSpPr/>
          <p:nvPr/>
        </p:nvSpPr>
        <p:spPr>
          <a:xfrm>
            <a:off x="2143108" y="619168"/>
            <a:ext cx="642942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18 CuadroTexto"/>
          <p:cNvSpPr txBox="1"/>
          <p:nvPr/>
        </p:nvSpPr>
        <p:spPr>
          <a:xfrm>
            <a:off x="3929058" y="243536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X</a:t>
            </a:r>
            <a:endParaRPr lang="es-PE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57224" y="2357430"/>
            <a:ext cx="2428892" cy="40011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rgbClr val="005A58"/>
                </a:solidFill>
              </a:rPr>
              <a:t>Recurso genético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214810" y="2357430"/>
            <a:ext cx="4416594" cy="193899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rgbClr val="005A58"/>
                </a:solidFill>
              </a:rPr>
              <a:t>Recurso biológico que lo contiene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rgbClr val="005A58"/>
                </a:solidFill>
              </a:rPr>
              <a:t>Predio donde se encuentra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rgbClr val="005A58"/>
                </a:solidFill>
              </a:rPr>
              <a:t>Componente intangible asociado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1" u="none" strike="noStrike" kern="1200" cap="none" spc="0" normalizeH="0" baseline="0" noProof="0" dirty="0" smtClean="0">
                <a:ln>
                  <a:noFill/>
                </a:ln>
                <a:solidFill>
                  <a:srgbClr val="005A5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(conocimiento, práctica o innovación)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00034" y="1037380"/>
            <a:ext cx="310373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/>
              <a:t>Patrimonio de la Nación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i="1" dirty="0" smtClean="0"/>
              <a:t>“Soberanía”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735666" y="1326065"/>
            <a:ext cx="3235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/>
              <a:t>Regímenes de propiedad</a:t>
            </a:r>
          </a:p>
        </p:txBody>
      </p:sp>
      <p:sp>
        <p:nvSpPr>
          <p:cNvPr id="23" name="22 Abrir llave"/>
          <p:cNvSpPr/>
          <p:nvPr/>
        </p:nvSpPr>
        <p:spPr>
          <a:xfrm rot="5400000">
            <a:off x="1857356" y="785794"/>
            <a:ext cx="357190" cy="25003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23 Abrir llave"/>
          <p:cNvSpPr/>
          <p:nvPr/>
        </p:nvSpPr>
        <p:spPr>
          <a:xfrm rot="5400000">
            <a:off x="6215074" y="-142900"/>
            <a:ext cx="357190" cy="435771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49795" y="3583751"/>
            <a:ext cx="168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i="1" dirty="0" smtClean="0">
                <a:solidFill>
                  <a:srgbClr val="FF0000"/>
                </a:solidFill>
              </a:rPr>
              <a:t>“proveedor”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3929246" y="3595626"/>
            <a:ext cx="428628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smtClean="0">
                <a:solidFill>
                  <a:srgbClr val="005A58"/>
                </a:solidFill>
              </a:rPr>
              <a:t>Tipos de Protección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14348" y="1988840"/>
            <a:ext cx="2448272" cy="792088"/>
          </a:xfrm>
          <a:prstGeom prst="rect">
            <a:avLst/>
          </a:prstGeom>
          <a:ln>
            <a:solidFill>
              <a:srgbClr val="005A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Recursos Genéticos</a:t>
            </a:r>
            <a:endParaRPr lang="es-PE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791486" y="3212976"/>
            <a:ext cx="2448272" cy="1877070"/>
          </a:xfrm>
          <a:prstGeom prst="rect">
            <a:avLst/>
          </a:prstGeom>
          <a:ln>
            <a:solidFill>
              <a:srgbClr val="005A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Conocimientos Tradicionales y Expresiones Culturales Tradicionales</a:t>
            </a:r>
            <a:endParaRPr lang="es-PE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4176432" y="1988840"/>
            <a:ext cx="2448272" cy="792088"/>
          </a:xfrm>
          <a:prstGeom prst="rect">
            <a:avLst/>
          </a:prstGeom>
          <a:ln>
            <a:solidFill>
              <a:srgbClr val="005A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Protección Preventiva</a:t>
            </a:r>
            <a:endParaRPr lang="es-PE" sz="2400" dirty="0"/>
          </a:p>
        </p:txBody>
      </p:sp>
      <p:sp>
        <p:nvSpPr>
          <p:cNvPr id="8" name="Rectángulo 7"/>
          <p:cNvSpPr/>
          <p:nvPr/>
        </p:nvSpPr>
        <p:spPr>
          <a:xfrm>
            <a:off x="4176432" y="3212976"/>
            <a:ext cx="2448272" cy="792088"/>
          </a:xfrm>
          <a:prstGeom prst="rect">
            <a:avLst/>
          </a:prstGeom>
          <a:ln>
            <a:solidFill>
              <a:srgbClr val="005A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Protección Positiva</a:t>
            </a:r>
            <a:endParaRPr lang="es-PE" sz="2400" dirty="0"/>
          </a:p>
        </p:txBody>
      </p:sp>
      <p:sp>
        <p:nvSpPr>
          <p:cNvPr id="9" name="Rectángulo 8"/>
          <p:cNvSpPr/>
          <p:nvPr/>
        </p:nvSpPr>
        <p:spPr>
          <a:xfrm>
            <a:off x="4176432" y="4287147"/>
            <a:ext cx="2448272" cy="792088"/>
          </a:xfrm>
          <a:prstGeom prst="rect">
            <a:avLst/>
          </a:prstGeom>
          <a:ln>
            <a:solidFill>
              <a:srgbClr val="005A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Protección Preventiva</a:t>
            </a:r>
            <a:endParaRPr lang="es-PE" sz="2400" dirty="0"/>
          </a:p>
        </p:txBody>
      </p:sp>
      <p:cxnSp>
        <p:nvCxnSpPr>
          <p:cNvPr id="4" name="Conector recto de flecha 3"/>
          <p:cNvCxnSpPr>
            <a:stCxn id="2" idx="3"/>
            <a:endCxn id="7" idx="1"/>
          </p:cNvCxnSpPr>
          <p:nvPr/>
        </p:nvCxnSpPr>
        <p:spPr>
          <a:xfrm>
            <a:off x="3162620" y="2384884"/>
            <a:ext cx="1013812" cy="1588"/>
          </a:xfrm>
          <a:prstGeom prst="straightConnector1">
            <a:avLst/>
          </a:prstGeom>
          <a:ln>
            <a:solidFill>
              <a:srgbClr val="005A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5" idx="3"/>
            <a:endCxn id="9" idx="1"/>
          </p:cNvCxnSpPr>
          <p:nvPr/>
        </p:nvCxnSpPr>
        <p:spPr>
          <a:xfrm>
            <a:off x="3239758" y="4151511"/>
            <a:ext cx="936674" cy="531680"/>
          </a:xfrm>
          <a:prstGeom prst="bentConnector3">
            <a:avLst>
              <a:gd name="adj1" fmla="val 50000"/>
            </a:avLst>
          </a:prstGeom>
          <a:ln>
            <a:solidFill>
              <a:srgbClr val="005A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5" idx="3"/>
            <a:endCxn id="8" idx="1"/>
          </p:cNvCxnSpPr>
          <p:nvPr/>
        </p:nvCxnSpPr>
        <p:spPr>
          <a:xfrm flipV="1">
            <a:off x="3239758" y="3609020"/>
            <a:ext cx="936674" cy="542491"/>
          </a:xfrm>
          <a:prstGeom prst="bentConnector3">
            <a:avLst>
              <a:gd name="adj1" fmla="val 50000"/>
            </a:avLst>
          </a:prstGeom>
          <a:ln>
            <a:solidFill>
              <a:srgbClr val="005A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6786578" y="1857364"/>
            <a:ext cx="2141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i="1" dirty="0" smtClean="0">
                <a:solidFill>
                  <a:srgbClr val="FF0000"/>
                </a:solidFill>
              </a:rPr>
              <a:t>[no son producto de la mente humana]</a:t>
            </a:r>
            <a:endParaRPr lang="es-PE" sz="2000" dirty="0">
              <a:solidFill>
                <a:srgbClr val="FF00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786578" y="3149742"/>
            <a:ext cx="2141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i="1" dirty="0" smtClean="0">
                <a:solidFill>
                  <a:srgbClr val="FF0000"/>
                </a:solidFill>
              </a:rPr>
              <a:t>[asignación de derechos]</a:t>
            </a:r>
            <a:endParaRPr lang="es-P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2930910"/>
            <a:ext cx="3071834" cy="500066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s-ES" sz="1600" b="1" dirty="0" smtClean="0"/>
              <a:t>Instituto Nacional de Defensa de la Competencia y de la Propiedad Intelectual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57224" y="4359670"/>
            <a:ext cx="251239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Comisión Nacional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 la Biopiratería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071934" y="3006300"/>
            <a:ext cx="4214842" cy="1077218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s-PE" sz="1600" dirty="0" smtClean="0"/>
              <a:t>Administra el </a:t>
            </a:r>
            <a:r>
              <a:rPr lang="es-PE" sz="1600" u="sng" dirty="0" smtClean="0">
                <a:solidFill>
                  <a:srgbClr val="FF0000"/>
                </a:solidFill>
              </a:rPr>
              <a:t>Registro Nacional Público de Conocimientos Colectivos de los Pueblos Indígenas</a:t>
            </a:r>
            <a:r>
              <a:rPr lang="es-PE" sz="1600" u="sng" dirty="0" smtClean="0"/>
              <a:t> </a:t>
            </a:r>
            <a:r>
              <a:rPr lang="es-PE" sz="1600" dirty="0" smtClean="0"/>
              <a:t>(conocimientos tradicionales y contratos de licencia para el acceso).</a:t>
            </a:r>
            <a:endParaRPr lang="es-ES" sz="16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4095684" y="4359670"/>
            <a:ext cx="4195957" cy="1569660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PE" sz="1600" kern="0" dirty="0" smtClean="0"/>
              <a:t>Vela por el cumplimiento de las disposiciones de acceso a los conocimientos tradicionales y de emprender </a:t>
            </a:r>
            <a:r>
              <a:rPr lang="es-PE" sz="1600" u="sng" kern="0" dirty="0" smtClean="0">
                <a:solidFill>
                  <a:srgbClr val="FF0000"/>
                </a:solidFill>
              </a:rPr>
              <a:t>acciones dentro y fuera del Perú </a:t>
            </a:r>
            <a:r>
              <a:rPr lang="es-PE" sz="1600" kern="0" dirty="0" smtClean="0"/>
              <a:t>para la protección de los conocimientos tradicionales de los pueblos indígenas.</a:t>
            </a:r>
            <a:endParaRPr lang="es-ES" sz="1600" kern="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7224" y="2161518"/>
            <a:ext cx="307183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Comité Andino</a:t>
            </a:r>
            <a:r>
              <a:rPr kumimoji="0" lang="es-ES" sz="1600" b="1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6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sobre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Recursos Genéticos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071934" y="2236908"/>
            <a:ext cx="4214842" cy="58477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s-PE" sz="1600" dirty="0" smtClean="0"/>
              <a:t>Emite recomendaciones, promueve acciones de gestión, etc.	</a:t>
            </a:r>
            <a:endParaRPr lang="es-ES" sz="1600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857224" y="404854"/>
            <a:ext cx="2928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/>
              <a:t>Comité Intergubernamental de la </a:t>
            </a:r>
            <a:r>
              <a:rPr lang="es-PE" sz="1600" b="1" u="sng" dirty="0" smtClean="0"/>
              <a:t>OMPI</a:t>
            </a:r>
            <a:r>
              <a:rPr lang="es-PE" sz="1600" b="1" dirty="0" smtClean="0"/>
              <a:t> sobre Propiedad Intelectual y Recursos Genéticos, Conocimientos Tradicionales y Folclore (CIG) </a:t>
            </a:r>
            <a:endParaRPr lang="es-PE" sz="1600" b="1" dirty="0"/>
          </a:p>
        </p:txBody>
      </p:sp>
      <p:sp>
        <p:nvSpPr>
          <p:cNvPr id="13" name="12 Rectángulo"/>
          <p:cNvSpPr/>
          <p:nvPr/>
        </p:nvSpPr>
        <p:spPr>
          <a:xfrm>
            <a:off x="4083809" y="474316"/>
            <a:ext cx="4214842" cy="1569660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s-PE" sz="1600" dirty="0" smtClean="0"/>
              <a:t>Lleva a cabo negociaciones para alcanzar un acuerdo sobre un texto (o textos) de </a:t>
            </a:r>
            <a:r>
              <a:rPr lang="es-PE" sz="1600" u="sng" dirty="0" smtClean="0">
                <a:solidFill>
                  <a:srgbClr val="FF0000"/>
                </a:solidFill>
              </a:rPr>
              <a:t>un instrumento jurídico internacional</a:t>
            </a:r>
            <a:r>
              <a:rPr lang="es-PE" sz="1600" dirty="0" smtClean="0"/>
              <a:t> (o varios) que aseguren la efectiva protección de los conocimientos tradicionales y los recursos genéticos.	</a:t>
            </a: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8916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4527" t="6428" r="57855" b="8571"/>
          <a:stretch>
            <a:fillRect/>
          </a:stretch>
        </p:blipFill>
        <p:spPr bwMode="auto">
          <a:xfrm>
            <a:off x="214282" y="142852"/>
            <a:ext cx="8715404" cy="95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855" t="17143" r="49071" b="9285"/>
          <a:stretch>
            <a:fillRect/>
          </a:stretch>
        </p:blipFill>
        <p:spPr bwMode="auto">
          <a:xfrm>
            <a:off x="642910" y="571480"/>
            <a:ext cx="7899795" cy="4786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Elipse"/>
          <p:cNvSpPr/>
          <p:nvPr/>
        </p:nvSpPr>
        <p:spPr>
          <a:xfrm>
            <a:off x="5214942" y="2214554"/>
            <a:ext cx="221457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8" y="428604"/>
            <a:ext cx="8501090" cy="6001643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PE" sz="1200" b="1" u="sng" dirty="0" smtClean="0"/>
              <a:t>Solicitud de patente KR20070073663 “THE MANUFACTURING METHOD AND COMPOSITION OF A MACA EXTRACT”</a:t>
            </a:r>
            <a:endParaRPr lang="es-PE" sz="1200" b="1" dirty="0" smtClean="0"/>
          </a:p>
          <a:p>
            <a:r>
              <a:rPr lang="es-PE" sz="1200" dirty="0" smtClean="0"/>
              <a:t> </a:t>
            </a:r>
          </a:p>
          <a:p>
            <a:r>
              <a:rPr lang="es-PE" sz="1200" dirty="0" smtClean="0"/>
              <a:t>TIPO: Solicitud de patente ante Oficina Coreana de Patentes  </a:t>
            </a:r>
          </a:p>
          <a:p>
            <a:r>
              <a:rPr lang="es-PE" sz="1200" dirty="0" smtClean="0"/>
              <a:t> SOLICITANTE:  AZI CO LTD (KR); NATURE CO LTD (KR)</a:t>
            </a:r>
          </a:p>
          <a:p>
            <a:r>
              <a:rPr lang="es-PE" sz="1200" dirty="0" smtClean="0"/>
              <a:t> FECHA DE PUBLICACIÓN: 10 de julio del 2007</a:t>
            </a:r>
          </a:p>
          <a:p>
            <a:r>
              <a:rPr lang="es-PE" sz="1200" dirty="0" smtClean="0"/>
              <a:t> </a:t>
            </a:r>
          </a:p>
          <a:p>
            <a:r>
              <a:rPr lang="es-PE" sz="1200" u="sng" dirty="0" smtClean="0"/>
              <a:t>PRINCIPALES REIVINDICACIONES:</a:t>
            </a:r>
            <a:endParaRPr lang="es-PE" sz="1200" dirty="0" smtClean="0"/>
          </a:p>
          <a:p>
            <a:r>
              <a:rPr lang="es-PE" sz="1200" dirty="0" smtClean="0"/>
              <a:t> </a:t>
            </a:r>
          </a:p>
          <a:p>
            <a:r>
              <a:rPr lang="es-PE" sz="1200" dirty="0" smtClean="0"/>
              <a:t>•Método para elaborar un extracto de maca el cual comprende una doble extracción usando etanol.</a:t>
            </a:r>
          </a:p>
          <a:p>
            <a:r>
              <a:rPr lang="es-PE" sz="1200" dirty="0" smtClean="0"/>
              <a:t>•Una composición que contiene n-</a:t>
            </a:r>
            <a:r>
              <a:rPr lang="es-PE" sz="1200" dirty="0" err="1" smtClean="0"/>
              <a:t>benciloctadecatriamidas</a:t>
            </a:r>
            <a:r>
              <a:rPr lang="es-PE" sz="1200" dirty="0" smtClean="0"/>
              <a:t> y n- </a:t>
            </a:r>
            <a:r>
              <a:rPr lang="es-PE" sz="1200" dirty="0" err="1" smtClean="0"/>
              <a:t>benciloctadecadiamidas</a:t>
            </a:r>
            <a:endParaRPr lang="es-PE" sz="1200" dirty="0" smtClean="0"/>
          </a:p>
          <a:p>
            <a:r>
              <a:rPr lang="es-PE" sz="1200" dirty="0" smtClean="0"/>
              <a:t>•Composición con principios </a:t>
            </a:r>
            <a:r>
              <a:rPr lang="es-PE" sz="1200" dirty="0" err="1" smtClean="0"/>
              <a:t>anticancerígenos</a:t>
            </a:r>
            <a:endParaRPr lang="es-PE" sz="1200" dirty="0" smtClean="0"/>
          </a:p>
          <a:p>
            <a:r>
              <a:rPr lang="es-PE" sz="1200" dirty="0" smtClean="0"/>
              <a:t> </a:t>
            </a:r>
          </a:p>
          <a:p>
            <a:r>
              <a:rPr lang="es-PE" sz="1200" u="sng" dirty="0" smtClean="0"/>
              <a:t>ANTECEDENTES ENCONTRADOS POR LA COMISIÓN:</a:t>
            </a:r>
            <a:endParaRPr lang="es-PE" sz="1200" dirty="0" smtClean="0"/>
          </a:p>
          <a:p>
            <a:r>
              <a:rPr lang="es-PE" sz="1200" dirty="0" smtClean="0"/>
              <a:t> </a:t>
            </a:r>
          </a:p>
          <a:p>
            <a:r>
              <a:rPr lang="es-PE" sz="1200" dirty="0" smtClean="0"/>
              <a:t>Se encontró un artículo donde se da cuenta de la presencia de n- </a:t>
            </a:r>
            <a:r>
              <a:rPr lang="es-PE" sz="1200" dirty="0" err="1" smtClean="0"/>
              <a:t>benciloctadecadiamidas</a:t>
            </a:r>
            <a:r>
              <a:rPr lang="es-PE" sz="1200" dirty="0" smtClean="0"/>
              <a:t> como constituyente de la maca:</a:t>
            </a:r>
          </a:p>
          <a:p>
            <a:r>
              <a:rPr lang="es-PE" sz="1200" dirty="0" smtClean="0"/>
              <a:t>Muhammad, I. et al. (2002) </a:t>
            </a:r>
            <a:r>
              <a:rPr lang="es-PE" sz="1200" dirty="0" err="1" smtClean="0"/>
              <a:t>Constituents</a:t>
            </a:r>
            <a:r>
              <a:rPr lang="es-PE" sz="1200" dirty="0" smtClean="0"/>
              <a:t> of </a:t>
            </a:r>
            <a:r>
              <a:rPr lang="es-PE" sz="1200" dirty="0" err="1" smtClean="0"/>
              <a:t>Lepidium</a:t>
            </a:r>
            <a:r>
              <a:rPr lang="es-PE" sz="1200" dirty="0" smtClean="0"/>
              <a:t> </a:t>
            </a:r>
            <a:r>
              <a:rPr lang="es-PE" sz="1200" dirty="0" err="1" smtClean="0"/>
              <a:t>meyenii</a:t>
            </a:r>
            <a:r>
              <a:rPr lang="es-PE" sz="1200" dirty="0" smtClean="0"/>
              <a:t> “maca”. </a:t>
            </a:r>
            <a:r>
              <a:rPr lang="es-PE" sz="1200" dirty="0" err="1" smtClean="0"/>
              <a:t>Phytochemistry</a:t>
            </a:r>
            <a:r>
              <a:rPr lang="es-PE" sz="1200" dirty="0" smtClean="0"/>
              <a:t> 59(2002) 105-110.</a:t>
            </a:r>
          </a:p>
          <a:p>
            <a:r>
              <a:rPr lang="es-PE" sz="1200" dirty="0" smtClean="0"/>
              <a:t> </a:t>
            </a:r>
          </a:p>
          <a:p>
            <a:r>
              <a:rPr lang="es-PE" sz="1200" dirty="0" smtClean="0"/>
              <a:t>Finalmente se encontró una tesis donde se da cuenta de las propiedades anti </a:t>
            </a:r>
            <a:r>
              <a:rPr lang="es-PE" sz="1200" dirty="0" err="1" smtClean="0"/>
              <a:t>cancerigenas</a:t>
            </a:r>
            <a:r>
              <a:rPr lang="es-PE" sz="1200" dirty="0" smtClean="0"/>
              <a:t> de la maca:</a:t>
            </a:r>
          </a:p>
          <a:p>
            <a:r>
              <a:rPr lang="es-PE" sz="1200" dirty="0" smtClean="0"/>
              <a:t>Alzadora, L. (2003). Estudio del efecto antitumoral e </a:t>
            </a:r>
            <a:r>
              <a:rPr lang="es-PE" sz="1200" dirty="0" err="1" smtClean="0"/>
              <a:t>inmunoregulador</a:t>
            </a:r>
            <a:r>
              <a:rPr lang="es-PE" sz="1200" dirty="0" smtClean="0"/>
              <a:t> del extracto </a:t>
            </a:r>
            <a:r>
              <a:rPr lang="es-PE" sz="1200" dirty="0" err="1" smtClean="0"/>
              <a:t>alcaloidal</a:t>
            </a:r>
            <a:r>
              <a:rPr lang="es-PE" sz="1200" dirty="0" smtClean="0"/>
              <a:t> de </a:t>
            </a:r>
            <a:r>
              <a:rPr lang="es-PE" sz="1200" dirty="0" err="1" smtClean="0"/>
              <a:t>raices</a:t>
            </a:r>
            <a:r>
              <a:rPr lang="es-PE" sz="1200" dirty="0" smtClean="0"/>
              <a:t> de maca en ratones. Tesis para optar el grado de Doctor en Ciencias Biológicas. Universidad Nacional Mayor de San Marcos.</a:t>
            </a:r>
          </a:p>
          <a:p>
            <a:r>
              <a:rPr lang="es-PE" sz="1200" dirty="0" smtClean="0"/>
              <a:t> </a:t>
            </a:r>
          </a:p>
          <a:p>
            <a:r>
              <a:rPr lang="es-PE" sz="1200" u="sng" dirty="0" smtClean="0"/>
              <a:t>ACCIONES:</a:t>
            </a:r>
            <a:endParaRPr lang="es-PE" sz="1200" dirty="0" smtClean="0"/>
          </a:p>
          <a:p>
            <a:r>
              <a:rPr lang="es-PE" sz="1200" dirty="0" smtClean="0"/>
              <a:t> </a:t>
            </a:r>
          </a:p>
          <a:p>
            <a:r>
              <a:rPr lang="es-PE" sz="1200" dirty="0" smtClean="0"/>
              <a:t>•Se ha conseguido una traducción no oficial del texto de la solicitud de patente por medio de la Cancillería.</a:t>
            </a:r>
          </a:p>
          <a:p>
            <a:r>
              <a:rPr lang="es-PE" sz="1200" dirty="0" smtClean="0"/>
              <a:t>•Se ha enviado documentos encontrados por la Comisión Nacional a la oficina Coreana de Patentes a fin de que sean considerados en el análisis de </a:t>
            </a:r>
            <a:r>
              <a:rPr lang="es-PE" sz="1200" dirty="0" err="1" smtClean="0"/>
              <a:t>patentabilidad</a:t>
            </a:r>
            <a:r>
              <a:rPr lang="es-PE" sz="1200" dirty="0" smtClean="0"/>
              <a:t> de la solicitud de patente.</a:t>
            </a:r>
          </a:p>
          <a:p>
            <a:r>
              <a:rPr lang="es-PE" sz="1200" dirty="0" smtClean="0"/>
              <a:t>•Se ha otorgado un poder para que la Sra. Embajadora del Perú en Corea represente a la Comisión Nacional en la presentación de la observación a la mencionada solicitud de patente.</a:t>
            </a:r>
          </a:p>
          <a:p>
            <a:r>
              <a:rPr lang="es-PE" sz="1200" dirty="0" smtClean="0"/>
              <a:t> </a:t>
            </a:r>
          </a:p>
          <a:p>
            <a:r>
              <a:rPr lang="es-PE" sz="1200" u="sng" dirty="0" smtClean="0"/>
              <a:t>ESTADO ACTUAL:</a:t>
            </a:r>
            <a:endParaRPr lang="es-PE" sz="1200" dirty="0" smtClean="0"/>
          </a:p>
          <a:p>
            <a:r>
              <a:rPr lang="es-PE" sz="1200" dirty="0" smtClean="0"/>
              <a:t>La Oficina Coreana de Patentes ha denegado en primera instancia la solicitud de patente.</a:t>
            </a:r>
            <a:endParaRPr lang="es-P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398105"/>
            <a:ext cx="8572560" cy="5816977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PE" sz="1200" b="1" u="sng" dirty="0" err="1" smtClean="0"/>
              <a:t>An</a:t>
            </a:r>
            <a:r>
              <a:rPr lang="es-PE" sz="1200" b="1" u="sng" dirty="0" smtClean="0"/>
              <a:t> </a:t>
            </a:r>
            <a:r>
              <a:rPr lang="es-PE" sz="1200" b="1" u="sng" dirty="0" err="1" smtClean="0"/>
              <a:t>extract</a:t>
            </a:r>
            <a:r>
              <a:rPr lang="es-PE" sz="1200" b="1" u="sng" dirty="0" smtClean="0"/>
              <a:t> of a </a:t>
            </a:r>
            <a:r>
              <a:rPr lang="es-PE" sz="1200" b="1" u="sng" dirty="0" err="1" smtClean="0"/>
              <a:t>plant</a:t>
            </a:r>
            <a:r>
              <a:rPr lang="es-PE" sz="1200" b="1" u="sng" dirty="0" smtClean="0"/>
              <a:t> </a:t>
            </a:r>
            <a:r>
              <a:rPr lang="es-PE" sz="1200" b="1" u="sng" dirty="0" err="1" smtClean="0"/>
              <a:t>belonging</a:t>
            </a:r>
            <a:r>
              <a:rPr lang="es-PE" sz="1200" b="1" u="sng" dirty="0" smtClean="0"/>
              <a:t> </a:t>
            </a:r>
            <a:r>
              <a:rPr lang="es-PE" sz="1200" b="1" u="sng" dirty="0" err="1" smtClean="0"/>
              <a:t>to</a:t>
            </a:r>
            <a:r>
              <a:rPr lang="es-PE" sz="1200" b="1" u="sng" dirty="0" smtClean="0"/>
              <a:t> </a:t>
            </a:r>
            <a:r>
              <a:rPr lang="es-PE" sz="1200" b="1" u="sng" dirty="0" err="1" smtClean="0"/>
              <a:t>the</a:t>
            </a:r>
            <a:r>
              <a:rPr lang="es-PE" sz="1200" b="1" u="sng" dirty="0" smtClean="0"/>
              <a:t> </a:t>
            </a:r>
            <a:r>
              <a:rPr lang="es-PE" sz="1200" b="1" u="sng" dirty="0" err="1" smtClean="0"/>
              <a:t>genus</a:t>
            </a:r>
            <a:r>
              <a:rPr lang="es-PE" sz="1200" b="1" u="sng" dirty="0" smtClean="0"/>
              <a:t> </a:t>
            </a:r>
            <a:r>
              <a:rPr lang="es-PE" sz="1200" b="1" u="sng" dirty="0" err="1" smtClean="0"/>
              <a:t>Plukenetia</a:t>
            </a:r>
            <a:r>
              <a:rPr lang="es-PE" sz="1200" b="1" u="sng" dirty="0" smtClean="0"/>
              <a:t> </a:t>
            </a:r>
            <a:r>
              <a:rPr lang="es-PE" sz="1200" b="1" u="sng" dirty="0" err="1" smtClean="0"/>
              <a:t>volubilis</a:t>
            </a:r>
            <a:r>
              <a:rPr lang="es-PE" sz="1200" b="1" u="sng" dirty="0" smtClean="0"/>
              <a:t> and </a:t>
            </a:r>
            <a:r>
              <a:rPr lang="es-PE" sz="1200" b="1" u="sng" dirty="0" err="1" smtClean="0"/>
              <a:t>its</a:t>
            </a:r>
            <a:r>
              <a:rPr lang="es-PE" sz="1200" b="1" u="sng" dirty="0" smtClean="0"/>
              <a:t> </a:t>
            </a:r>
            <a:r>
              <a:rPr lang="es-PE" sz="1200" b="1" u="sng" dirty="0" err="1" smtClean="0"/>
              <a:t>cosmetic</a:t>
            </a:r>
            <a:r>
              <a:rPr lang="es-PE" sz="1200" b="1" u="sng" dirty="0" smtClean="0"/>
              <a:t> use.  (WO/2006/048158 )</a:t>
            </a:r>
            <a:endParaRPr lang="es-PE" sz="1200" b="1" dirty="0" smtClean="0"/>
          </a:p>
          <a:p>
            <a:r>
              <a:rPr lang="es-PE" sz="1200" dirty="0" smtClean="0"/>
              <a:t> </a:t>
            </a:r>
          </a:p>
          <a:p>
            <a:r>
              <a:rPr lang="es-PE" sz="1200" dirty="0" smtClean="0"/>
              <a:t>TIPO: Solicitud de patente   </a:t>
            </a:r>
          </a:p>
          <a:p>
            <a:r>
              <a:rPr lang="es-PE" sz="1200" dirty="0" smtClean="0"/>
              <a:t> </a:t>
            </a:r>
          </a:p>
          <a:p>
            <a:r>
              <a:rPr lang="es-PE" sz="1200" dirty="0" smtClean="0"/>
              <a:t>SOLICITANTE: </a:t>
            </a:r>
            <a:r>
              <a:rPr lang="es-PE" sz="1200" dirty="0" err="1" smtClean="0"/>
              <a:t>Cognis</a:t>
            </a:r>
            <a:r>
              <a:rPr lang="es-PE" sz="1200" dirty="0" smtClean="0"/>
              <a:t> France S.A.S (Francia)</a:t>
            </a:r>
          </a:p>
          <a:p>
            <a:r>
              <a:rPr lang="es-PE" sz="1200" dirty="0" smtClean="0"/>
              <a:t>  </a:t>
            </a:r>
          </a:p>
          <a:p>
            <a:r>
              <a:rPr lang="es-PE" sz="1200" dirty="0" smtClean="0"/>
              <a:t>FECHA DE PUBLICACIÓN: 11 de mayo del 2006</a:t>
            </a:r>
          </a:p>
          <a:p>
            <a:r>
              <a:rPr lang="es-PE" sz="1200" dirty="0" smtClean="0"/>
              <a:t> </a:t>
            </a:r>
          </a:p>
          <a:p>
            <a:r>
              <a:rPr lang="es-PE" sz="1200" u="sng" dirty="0" smtClean="0"/>
              <a:t>PRINCIPALES REIVINDICACIÓNES:</a:t>
            </a:r>
            <a:endParaRPr lang="es-PE" sz="1200" dirty="0" smtClean="0"/>
          </a:p>
          <a:p>
            <a:r>
              <a:rPr lang="es-PE" sz="1200" dirty="0" smtClean="0"/>
              <a:t> 1. A </a:t>
            </a:r>
            <a:r>
              <a:rPr lang="es-PE" sz="1200" dirty="0" err="1" smtClean="0"/>
              <a:t>cosmetic</a:t>
            </a:r>
            <a:r>
              <a:rPr lang="es-PE" sz="1200" dirty="0" smtClean="0"/>
              <a:t> use of </a:t>
            </a:r>
            <a:r>
              <a:rPr lang="es-PE" sz="1200" dirty="0" err="1" smtClean="0"/>
              <a:t>an</a:t>
            </a:r>
            <a:r>
              <a:rPr lang="es-PE" sz="1200" dirty="0" smtClean="0"/>
              <a:t> </a:t>
            </a:r>
            <a:r>
              <a:rPr lang="es-PE" sz="1200" dirty="0" err="1" smtClean="0"/>
              <a:t>extract</a:t>
            </a:r>
            <a:r>
              <a:rPr lang="es-PE" sz="1200" dirty="0" smtClean="0"/>
              <a:t> of a </a:t>
            </a:r>
            <a:r>
              <a:rPr lang="es-PE" sz="1200" dirty="0" err="1" smtClean="0"/>
              <a:t>plant</a:t>
            </a:r>
            <a:r>
              <a:rPr lang="es-PE" sz="1200" dirty="0" smtClean="0"/>
              <a:t> </a:t>
            </a:r>
            <a:r>
              <a:rPr lang="es-PE" sz="1200" dirty="0" err="1" smtClean="0"/>
              <a:t>belonging</a:t>
            </a:r>
            <a:r>
              <a:rPr lang="es-PE" sz="1200" dirty="0" smtClean="0"/>
              <a:t> </a:t>
            </a:r>
            <a:r>
              <a:rPr lang="es-PE" sz="1200" dirty="0" err="1" smtClean="0"/>
              <a:t>to</a:t>
            </a:r>
            <a:r>
              <a:rPr lang="es-PE" sz="1200" dirty="0" smtClean="0"/>
              <a:t> </a:t>
            </a:r>
            <a:r>
              <a:rPr lang="es-PE" sz="1200" dirty="0" err="1" smtClean="0"/>
              <a:t>the</a:t>
            </a:r>
            <a:r>
              <a:rPr lang="es-PE" sz="1200" dirty="0" smtClean="0"/>
              <a:t> </a:t>
            </a:r>
            <a:r>
              <a:rPr lang="es-PE" sz="1200" dirty="0" err="1" smtClean="0"/>
              <a:t>family</a:t>
            </a:r>
            <a:r>
              <a:rPr lang="es-PE" sz="1200" dirty="0" smtClean="0"/>
              <a:t> </a:t>
            </a:r>
            <a:r>
              <a:rPr lang="es-PE" sz="1200" dirty="0" err="1" smtClean="0"/>
              <a:t>Euphorbiaceae</a:t>
            </a:r>
            <a:r>
              <a:rPr lang="es-PE" sz="1200" dirty="0" smtClean="0"/>
              <a:t> (</a:t>
            </a:r>
            <a:r>
              <a:rPr lang="es-PE" sz="1200" dirty="0" err="1" smtClean="0"/>
              <a:t>preferably</a:t>
            </a:r>
            <a:r>
              <a:rPr lang="es-PE" sz="1200" dirty="0" smtClean="0"/>
              <a:t> </a:t>
            </a:r>
            <a:r>
              <a:rPr lang="es-PE" sz="1200" dirty="0" err="1" smtClean="0"/>
              <a:t>belonging</a:t>
            </a:r>
            <a:r>
              <a:rPr lang="es-PE" sz="1200" dirty="0" smtClean="0"/>
              <a:t> </a:t>
            </a:r>
            <a:r>
              <a:rPr lang="es-PE" sz="1200" dirty="0" err="1" smtClean="0"/>
              <a:t>to</a:t>
            </a:r>
            <a:r>
              <a:rPr lang="es-PE" sz="1200" dirty="0" smtClean="0"/>
              <a:t> </a:t>
            </a:r>
            <a:r>
              <a:rPr lang="es-PE" sz="1200" dirty="0" err="1" smtClean="0"/>
              <a:t>the</a:t>
            </a:r>
            <a:r>
              <a:rPr lang="es-PE" sz="1200" dirty="0" smtClean="0"/>
              <a:t> </a:t>
            </a:r>
            <a:r>
              <a:rPr lang="es-PE" sz="1200" dirty="0" err="1" smtClean="0"/>
              <a:t>genus</a:t>
            </a:r>
            <a:r>
              <a:rPr lang="es-PE" sz="1200" dirty="0" smtClean="0"/>
              <a:t> </a:t>
            </a:r>
            <a:r>
              <a:rPr lang="es-PE" sz="1200" dirty="0" err="1" smtClean="0"/>
              <a:t>Plukenetia</a:t>
            </a:r>
            <a:r>
              <a:rPr lang="es-PE" sz="1200" dirty="0" smtClean="0"/>
              <a:t>).</a:t>
            </a:r>
          </a:p>
          <a:p>
            <a:r>
              <a:rPr lang="es-PE" sz="1200" dirty="0" smtClean="0"/>
              <a:t> Uso cosmético de un extracto de una planta perteneciente a la familia </a:t>
            </a:r>
            <a:r>
              <a:rPr lang="es-PE" sz="1200" dirty="0" err="1" smtClean="0"/>
              <a:t>Euforbiacea</a:t>
            </a:r>
            <a:r>
              <a:rPr lang="es-PE" sz="1200" dirty="0" smtClean="0"/>
              <a:t> (preferiblemente perteneciente al género </a:t>
            </a:r>
            <a:r>
              <a:rPr lang="es-PE" sz="1200" dirty="0" err="1" smtClean="0"/>
              <a:t>Plukenetia</a:t>
            </a:r>
            <a:r>
              <a:rPr lang="es-PE" sz="1200" dirty="0" smtClean="0"/>
              <a:t>)</a:t>
            </a:r>
          </a:p>
          <a:p>
            <a:r>
              <a:rPr lang="es-PE" sz="1200" dirty="0" smtClean="0"/>
              <a:t>2. A </a:t>
            </a:r>
            <a:r>
              <a:rPr lang="es-PE" sz="1200" dirty="0" err="1" smtClean="0"/>
              <a:t>cosmetic</a:t>
            </a:r>
            <a:r>
              <a:rPr lang="es-PE" sz="1200" dirty="0" smtClean="0"/>
              <a:t> use of a </a:t>
            </a:r>
            <a:r>
              <a:rPr lang="es-PE" sz="1200" dirty="0" err="1" smtClean="0"/>
              <a:t>protein</a:t>
            </a:r>
            <a:r>
              <a:rPr lang="es-PE" sz="1200" dirty="0" smtClean="0"/>
              <a:t> </a:t>
            </a:r>
            <a:r>
              <a:rPr lang="es-PE" sz="1200" dirty="0" err="1" smtClean="0"/>
              <a:t>or</a:t>
            </a:r>
            <a:r>
              <a:rPr lang="es-PE" sz="1200" dirty="0" smtClean="0"/>
              <a:t> a mixture of </a:t>
            </a:r>
            <a:r>
              <a:rPr lang="es-PE" sz="1200" dirty="0" err="1" smtClean="0"/>
              <a:t>proteins</a:t>
            </a:r>
            <a:r>
              <a:rPr lang="es-PE" sz="1200" dirty="0" smtClean="0"/>
              <a:t>, </a:t>
            </a:r>
            <a:r>
              <a:rPr lang="es-PE" sz="1200" dirty="0" err="1" smtClean="0"/>
              <a:t>whereby</a:t>
            </a:r>
            <a:r>
              <a:rPr lang="es-PE" sz="1200" dirty="0" smtClean="0"/>
              <a:t> </a:t>
            </a:r>
            <a:r>
              <a:rPr lang="es-PE" sz="1200" dirty="0" err="1" smtClean="0"/>
              <a:t>said</a:t>
            </a:r>
            <a:r>
              <a:rPr lang="es-PE" sz="1200" dirty="0" smtClean="0"/>
              <a:t> </a:t>
            </a:r>
            <a:r>
              <a:rPr lang="es-PE" sz="1200" dirty="0" err="1" smtClean="0"/>
              <a:t>protein</a:t>
            </a:r>
            <a:r>
              <a:rPr lang="es-PE" sz="1200" dirty="0" smtClean="0"/>
              <a:t> </a:t>
            </a:r>
            <a:r>
              <a:rPr lang="es-PE" sz="1200" dirty="0" err="1" smtClean="0"/>
              <a:t>or</a:t>
            </a:r>
            <a:r>
              <a:rPr lang="es-PE" sz="1200" dirty="0" smtClean="0"/>
              <a:t> </a:t>
            </a:r>
            <a:r>
              <a:rPr lang="es-PE" sz="1200" dirty="0" err="1" smtClean="0"/>
              <a:t>said</a:t>
            </a:r>
            <a:r>
              <a:rPr lang="es-PE" sz="1200" dirty="0" smtClean="0"/>
              <a:t> mixture of </a:t>
            </a:r>
            <a:r>
              <a:rPr lang="es-PE" sz="1200" dirty="0" err="1" smtClean="0"/>
              <a:t>proteins</a:t>
            </a:r>
            <a:r>
              <a:rPr lang="es-PE" sz="1200" dirty="0" smtClean="0"/>
              <a:t> </a:t>
            </a:r>
            <a:r>
              <a:rPr lang="es-PE" sz="1200" dirty="0" err="1" smtClean="0"/>
              <a:t>is</a:t>
            </a:r>
            <a:r>
              <a:rPr lang="es-PE" sz="1200" dirty="0" smtClean="0"/>
              <a:t> extractable </a:t>
            </a:r>
            <a:r>
              <a:rPr lang="es-PE" sz="1200" dirty="0" err="1" smtClean="0"/>
              <a:t>from</a:t>
            </a:r>
            <a:r>
              <a:rPr lang="es-PE" sz="1200" dirty="0" smtClean="0"/>
              <a:t> a </a:t>
            </a:r>
            <a:r>
              <a:rPr lang="es-PE" sz="1200" dirty="0" err="1" smtClean="0"/>
              <a:t>plant</a:t>
            </a:r>
            <a:r>
              <a:rPr lang="es-PE" sz="1200" dirty="0" smtClean="0"/>
              <a:t> </a:t>
            </a:r>
            <a:r>
              <a:rPr lang="es-PE" sz="1200" dirty="0" err="1" smtClean="0"/>
              <a:t>belonging</a:t>
            </a:r>
            <a:r>
              <a:rPr lang="es-PE" sz="1200" dirty="0" smtClean="0"/>
              <a:t> </a:t>
            </a:r>
            <a:r>
              <a:rPr lang="es-PE" sz="1200" dirty="0" err="1" smtClean="0"/>
              <a:t>to</a:t>
            </a:r>
            <a:r>
              <a:rPr lang="es-PE" sz="1200" dirty="0" smtClean="0"/>
              <a:t> </a:t>
            </a:r>
            <a:r>
              <a:rPr lang="es-PE" sz="1200" dirty="0" err="1" smtClean="0"/>
              <a:t>the</a:t>
            </a:r>
            <a:r>
              <a:rPr lang="es-PE" sz="1200" dirty="0" smtClean="0"/>
              <a:t> </a:t>
            </a:r>
            <a:r>
              <a:rPr lang="es-PE" sz="1200" dirty="0" err="1" smtClean="0"/>
              <a:t>family</a:t>
            </a:r>
            <a:r>
              <a:rPr lang="es-PE" sz="1200" dirty="0" smtClean="0"/>
              <a:t> </a:t>
            </a:r>
            <a:r>
              <a:rPr lang="es-PE" sz="1200" dirty="0" err="1" smtClean="0"/>
              <a:t>Euphorbiaceae</a:t>
            </a:r>
            <a:r>
              <a:rPr lang="es-PE" sz="1200" dirty="0" smtClean="0"/>
              <a:t> (</a:t>
            </a:r>
            <a:r>
              <a:rPr lang="es-PE" sz="1200" dirty="0" err="1" smtClean="0"/>
              <a:t>preferably</a:t>
            </a:r>
            <a:r>
              <a:rPr lang="es-PE" sz="1200" dirty="0" smtClean="0"/>
              <a:t> </a:t>
            </a:r>
            <a:r>
              <a:rPr lang="es-PE" sz="1200" dirty="0" err="1" smtClean="0"/>
              <a:t>belonging</a:t>
            </a:r>
            <a:r>
              <a:rPr lang="es-PE" sz="1200" dirty="0" smtClean="0"/>
              <a:t> </a:t>
            </a:r>
            <a:r>
              <a:rPr lang="es-PE" sz="1200" dirty="0" err="1" smtClean="0"/>
              <a:t>to</a:t>
            </a:r>
            <a:r>
              <a:rPr lang="es-PE" sz="1200" dirty="0" smtClean="0"/>
              <a:t> </a:t>
            </a:r>
            <a:r>
              <a:rPr lang="es-PE" sz="1200" dirty="0" err="1" smtClean="0"/>
              <a:t>the</a:t>
            </a:r>
            <a:r>
              <a:rPr lang="es-PE" sz="1200" dirty="0" smtClean="0"/>
              <a:t> </a:t>
            </a:r>
            <a:r>
              <a:rPr lang="es-PE" sz="1200" dirty="0" err="1" smtClean="0"/>
              <a:t>genus</a:t>
            </a:r>
            <a:r>
              <a:rPr lang="es-PE" sz="1200" dirty="0" smtClean="0"/>
              <a:t> </a:t>
            </a:r>
            <a:r>
              <a:rPr lang="es-PE" sz="1200" dirty="0" err="1" smtClean="0"/>
              <a:t>Plukenetia</a:t>
            </a:r>
            <a:r>
              <a:rPr lang="es-PE" sz="1200" dirty="0" smtClean="0"/>
              <a:t>).</a:t>
            </a:r>
          </a:p>
          <a:p>
            <a:r>
              <a:rPr lang="es-PE" sz="1200" dirty="0" smtClean="0"/>
              <a:t> Uso cosmético de una proteína ó mezcla de proteínas donde dicha proteína o mezcla de proteínas pertenece a la familia Euforbiácea. (Preferiblemente perteneciente al género </a:t>
            </a:r>
            <a:r>
              <a:rPr lang="es-PE" sz="1200" dirty="0" err="1" smtClean="0"/>
              <a:t>Plukenetia</a:t>
            </a:r>
            <a:r>
              <a:rPr lang="es-PE" sz="1200" dirty="0" smtClean="0"/>
              <a:t>)</a:t>
            </a:r>
          </a:p>
          <a:p>
            <a:r>
              <a:rPr lang="es-PE" sz="1200" dirty="0" smtClean="0"/>
              <a:t> </a:t>
            </a:r>
          </a:p>
          <a:p>
            <a:r>
              <a:rPr lang="es-PE" sz="1200" u="sng" dirty="0" smtClean="0"/>
              <a:t> ANTECEDENTES ENCONTRADOS POR LA COMISIÓN:</a:t>
            </a:r>
            <a:endParaRPr lang="es-PE" sz="1200" dirty="0" smtClean="0"/>
          </a:p>
          <a:p>
            <a:r>
              <a:rPr lang="es-PE" sz="1200" dirty="0" smtClean="0"/>
              <a:t> Una publicación en la cual se dice literalmente que “las ancianas </a:t>
            </a:r>
            <a:r>
              <a:rPr lang="es-PE" sz="1200" dirty="0" err="1" smtClean="0"/>
              <a:t>mayurunas</a:t>
            </a:r>
            <a:r>
              <a:rPr lang="es-PE" sz="1200" dirty="0" smtClean="0"/>
              <a:t>, </a:t>
            </a:r>
            <a:r>
              <a:rPr lang="es-PE" sz="1200" dirty="0" err="1" smtClean="0"/>
              <a:t>chayuhuitas</a:t>
            </a:r>
            <a:r>
              <a:rPr lang="es-PE" sz="1200" dirty="0" smtClean="0"/>
              <a:t>, campas, </a:t>
            </a:r>
            <a:r>
              <a:rPr lang="es-PE" sz="1200" dirty="0" err="1" smtClean="0"/>
              <a:t>huitotas</a:t>
            </a:r>
            <a:r>
              <a:rPr lang="es-PE" sz="1200" dirty="0" smtClean="0"/>
              <a:t>, shipibas, yaguas y </a:t>
            </a:r>
            <a:r>
              <a:rPr lang="es-PE" sz="1200" dirty="0" err="1" smtClean="0"/>
              <a:t>boras</a:t>
            </a:r>
            <a:r>
              <a:rPr lang="es-PE" sz="1200" dirty="0" smtClean="0"/>
              <a:t> (pueblos indígenas de la amazonia peruana) mezclan el aceite de </a:t>
            </a:r>
            <a:r>
              <a:rPr lang="es-PE" sz="1200" dirty="0" err="1" smtClean="0"/>
              <a:t>Plukenetia</a:t>
            </a:r>
            <a:r>
              <a:rPr lang="es-PE" sz="1200" dirty="0" smtClean="0"/>
              <a:t> </a:t>
            </a:r>
            <a:r>
              <a:rPr lang="es-PE" sz="1200" dirty="0" err="1" smtClean="0"/>
              <a:t>volubilis</a:t>
            </a:r>
            <a:r>
              <a:rPr lang="es-PE" sz="1200" dirty="0" smtClean="0"/>
              <a:t> con harina de esta misma almendra y preparan una crema especial para revitalizar y rejuvenecer la piel” (Especies vegetales promisorias de los países del Convenio Andrés Bello, 1992)</a:t>
            </a:r>
          </a:p>
          <a:p>
            <a:r>
              <a:rPr lang="es-PE" sz="1200" dirty="0" smtClean="0"/>
              <a:t> </a:t>
            </a:r>
          </a:p>
          <a:p>
            <a:r>
              <a:rPr lang="es-PE" sz="1200" u="sng" dirty="0" smtClean="0"/>
              <a:t>ACCIONES:</a:t>
            </a:r>
            <a:endParaRPr lang="es-PE" sz="1200" dirty="0" smtClean="0"/>
          </a:p>
          <a:p>
            <a:r>
              <a:rPr lang="es-PE" sz="1200" dirty="0" smtClean="0"/>
              <a:t>•Envío de carta al presidente de </a:t>
            </a:r>
            <a:r>
              <a:rPr lang="es-PE" sz="1200" dirty="0" err="1" smtClean="0"/>
              <a:t>Cognis</a:t>
            </a:r>
            <a:r>
              <a:rPr lang="es-PE" sz="1200" dirty="0" smtClean="0"/>
              <a:t> solicitando se sirvan explicar cuan novedosa es la solicitud de patente con respecto al estado de la técnica en el Perú.</a:t>
            </a:r>
          </a:p>
          <a:p>
            <a:r>
              <a:rPr lang="es-PE" sz="1200" dirty="0" smtClean="0"/>
              <a:t>•Envío de un </a:t>
            </a:r>
            <a:r>
              <a:rPr lang="es-PE" sz="1200" dirty="0" err="1" smtClean="0"/>
              <a:t>analisis</a:t>
            </a:r>
            <a:r>
              <a:rPr lang="es-PE" sz="1200" dirty="0" smtClean="0"/>
              <a:t> de </a:t>
            </a:r>
            <a:r>
              <a:rPr lang="es-PE" sz="1200" dirty="0" err="1" smtClean="0"/>
              <a:t>patentabilidad</a:t>
            </a:r>
            <a:r>
              <a:rPr lang="es-PE" sz="1200" dirty="0" smtClean="0"/>
              <a:t> y los documentos que lo sustentan a la Oficina Europea de Patentes</a:t>
            </a:r>
            <a:br>
              <a:rPr lang="es-PE" sz="1200" dirty="0" smtClean="0"/>
            </a:br>
            <a:r>
              <a:rPr lang="es-PE" sz="1200" dirty="0" smtClean="0"/>
              <a:t>•Entrevista con el presidente de la empresa consultora </a:t>
            </a:r>
            <a:r>
              <a:rPr lang="es-PE" sz="1200" dirty="0" err="1" smtClean="0"/>
              <a:t>PrometeoBio</a:t>
            </a:r>
            <a:r>
              <a:rPr lang="es-PE" sz="1200" dirty="0" smtClean="0"/>
              <a:t>, contratada por </a:t>
            </a:r>
            <a:r>
              <a:rPr lang="es-PE" sz="1200" dirty="0" err="1" smtClean="0"/>
              <a:t>Cognis</a:t>
            </a:r>
            <a:r>
              <a:rPr lang="es-PE" sz="1200" dirty="0" smtClean="0"/>
              <a:t>.</a:t>
            </a:r>
          </a:p>
          <a:p>
            <a:r>
              <a:rPr lang="es-PE" sz="1200" dirty="0" smtClean="0"/>
              <a:t> </a:t>
            </a:r>
          </a:p>
          <a:p>
            <a:r>
              <a:rPr lang="es-PE" sz="1200" dirty="0" smtClean="0"/>
              <a:t> ESTADO ACTUAL: Las solicitudes fueron retiradas voluntariamente por la empresa.</a:t>
            </a:r>
            <a:endParaRPr lang="es-P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smtClean="0">
                <a:solidFill>
                  <a:srgbClr val="005A58"/>
                </a:solidFill>
              </a:rPr>
              <a:t>Expresiones Culturales Tradicionales (ECT)</a:t>
            </a:r>
          </a:p>
        </p:txBody>
      </p:sp>
      <p:pic>
        <p:nvPicPr>
          <p:cNvPr id="2052" name="Picture 4" descr="http://tawi.pe/wp-content/uploads/2014/06/IMG_0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5626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3.absolut-peru.com/wp-content/uploads/2011/02/Pun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85" y="2276872"/>
            <a:ext cx="3307508" cy="239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eaLnBrk="1" hangingPunct="1"/>
            <a:r>
              <a:rPr lang="es-ES" sz="2400" dirty="0" smtClean="0">
                <a:solidFill>
                  <a:srgbClr val="005A58"/>
                </a:solidFill>
              </a:rPr>
              <a:t>Caso: </a:t>
            </a:r>
            <a:r>
              <a:rPr lang="es-ES" sz="2400" dirty="0" smtClean="0">
                <a:solidFill>
                  <a:srgbClr val="005A58"/>
                </a:solidFill>
              </a:rPr>
              <a:t>Solicitud de patente sobre maca (2007)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568952" cy="5112568"/>
          </a:xfrm>
          <a:solidFill>
            <a:schemeClr val="accent5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s-PE" sz="1800" u="sng" dirty="0" smtClean="0"/>
              <a:t>Hechos:</a:t>
            </a:r>
          </a:p>
          <a:p>
            <a:r>
              <a:rPr lang="es-PE" sz="1800" dirty="0"/>
              <a:t>AZI CO LTD </a:t>
            </a:r>
            <a:r>
              <a:rPr lang="es-PE" sz="1800" dirty="0" smtClean="0"/>
              <a:t>y </a:t>
            </a:r>
            <a:r>
              <a:rPr lang="es-PE" sz="1800" dirty="0"/>
              <a:t>NATURE CO LTD </a:t>
            </a:r>
            <a:r>
              <a:rPr lang="es-PE" sz="1800" dirty="0" smtClean="0"/>
              <a:t>(Corea) solicitaron la patente de métodos de fertilidad y de tratamientos anticancerígenos a partir de la obtención del extracto de maca.</a:t>
            </a:r>
            <a:endParaRPr lang="es-PE" sz="1800" u="sng" dirty="0" smtClean="0"/>
          </a:p>
          <a:p>
            <a:pPr marL="0" indent="0">
              <a:buNone/>
            </a:pPr>
            <a:r>
              <a:rPr lang="es-PE" sz="1800" u="sng" dirty="0" smtClean="0"/>
              <a:t>Acciones:</a:t>
            </a:r>
            <a:endParaRPr lang="es-PE" sz="1800" dirty="0"/>
          </a:p>
          <a:p>
            <a:r>
              <a:rPr lang="es-PE" sz="1800" dirty="0" smtClean="0"/>
              <a:t>Se </a:t>
            </a:r>
            <a:r>
              <a:rPr lang="es-PE" sz="1800" dirty="0"/>
              <a:t>ha enviado documentos encontrados por la Comisión Nacional a la oficina Coreana de Patentes a fin de que sean considerados en el análisis de </a:t>
            </a:r>
            <a:r>
              <a:rPr lang="es-PE" sz="1800" dirty="0" err="1"/>
              <a:t>patentabilidad</a:t>
            </a:r>
            <a:r>
              <a:rPr lang="es-PE" sz="1800" dirty="0"/>
              <a:t> de la solicitud de patente.</a:t>
            </a:r>
          </a:p>
          <a:p>
            <a:r>
              <a:rPr lang="es-PE" sz="1800" dirty="0" smtClean="0"/>
              <a:t>Se </a:t>
            </a:r>
            <a:r>
              <a:rPr lang="es-PE" sz="1800" dirty="0"/>
              <a:t>ha otorgado un poder para que la Sra. Embajadora del Perú en Corea represente a la Comisión Nacional en la presentación de la observación a la mencionada solicitud de patente</a:t>
            </a:r>
            <a:r>
              <a:rPr lang="es-PE" sz="1800" dirty="0" smtClean="0"/>
              <a:t>.</a:t>
            </a:r>
            <a:endParaRPr lang="es-PE" sz="1800" dirty="0"/>
          </a:p>
          <a:p>
            <a:pPr marL="0" indent="0">
              <a:buNone/>
            </a:pPr>
            <a:r>
              <a:rPr lang="es-PE" sz="1800" u="sng" dirty="0" smtClean="0"/>
              <a:t>Estado Actual:</a:t>
            </a:r>
            <a:endParaRPr lang="es-PE" sz="1800" dirty="0"/>
          </a:p>
          <a:p>
            <a:r>
              <a:rPr lang="es-PE" sz="1800" dirty="0"/>
              <a:t>La Oficina Coreana de Patentes ha denegado en primera instancia la solicitud de patente.</a:t>
            </a:r>
          </a:p>
          <a:p>
            <a:pPr marL="0" indent="0">
              <a:buNone/>
            </a:pPr>
            <a:endParaRPr lang="es-PE" sz="1400" dirty="0" smtClean="0"/>
          </a:p>
          <a:p>
            <a:pPr marL="0" indent="0">
              <a:buNone/>
            </a:pPr>
            <a:r>
              <a:rPr lang="es-PE" sz="1800" dirty="0" smtClean="0"/>
              <a:t>Fuente: Comisión Nacional Contra la Biopiratería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6929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pPr eaLnBrk="1" hangingPunct="1"/>
            <a:r>
              <a:rPr lang="es-ES" sz="4000" dirty="0" smtClean="0">
                <a:solidFill>
                  <a:srgbClr val="005A58"/>
                </a:solidFill>
              </a:rPr>
              <a:t>Protección de Recursos Genéticos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3061550"/>
            <a:ext cx="7786687" cy="2653466"/>
          </a:xfrm>
          <a:noFill/>
        </p:spPr>
        <p:txBody>
          <a:bodyPr/>
          <a:lstStyle/>
          <a:p>
            <a:pPr eaLnBrk="1" hangingPunct="1"/>
            <a:r>
              <a:rPr lang="es-ES" sz="2800" b="1" dirty="0" smtClean="0"/>
              <a:t>Regulación del Acceso:</a:t>
            </a:r>
            <a:r>
              <a:rPr lang="es-ES" sz="2800" dirty="0" smtClean="0"/>
              <a:t> Países como el Perú poseen normas legales que permiten el acceso y aprovechamiento a los RG, siempre y cuando se obtenga el consentimiento del Estado y que exista un acuerdo sobre la justa repartición de los beneficios.</a:t>
            </a:r>
          </a:p>
        </p:txBody>
      </p:sp>
      <p:sp>
        <p:nvSpPr>
          <p:cNvPr id="4" name="Rectángulo 1"/>
          <p:cNvSpPr/>
          <p:nvPr/>
        </p:nvSpPr>
        <p:spPr>
          <a:xfrm>
            <a:off x="642910" y="1901871"/>
            <a:ext cx="2448272" cy="792088"/>
          </a:xfrm>
          <a:prstGeom prst="rect">
            <a:avLst/>
          </a:prstGeom>
          <a:ln>
            <a:solidFill>
              <a:srgbClr val="005A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Recursos Genéticos</a:t>
            </a:r>
            <a:endParaRPr lang="es-PE" sz="2400" b="1" dirty="0"/>
          </a:p>
        </p:txBody>
      </p:sp>
      <p:sp>
        <p:nvSpPr>
          <p:cNvPr id="5" name="Rectángulo 6"/>
          <p:cNvSpPr/>
          <p:nvPr/>
        </p:nvSpPr>
        <p:spPr>
          <a:xfrm>
            <a:off x="4104994" y="1901871"/>
            <a:ext cx="2448272" cy="792088"/>
          </a:xfrm>
          <a:prstGeom prst="rect">
            <a:avLst/>
          </a:prstGeom>
          <a:ln>
            <a:solidFill>
              <a:srgbClr val="005A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Protección Preventiva</a:t>
            </a:r>
            <a:endParaRPr lang="es-PE" sz="2400" dirty="0"/>
          </a:p>
        </p:txBody>
      </p:sp>
      <p:cxnSp>
        <p:nvCxnSpPr>
          <p:cNvPr id="6" name="Conector recto de flecha 3"/>
          <p:cNvCxnSpPr>
            <a:stCxn id="4" idx="3"/>
            <a:endCxn id="5" idx="1"/>
          </p:cNvCxnSpPr>
          <p:nvPr/>
        </p:nvCxnSpPr>
        <p:spPr>
          <a:xfrm>
            <a:off x="3091182" y="2297915"/>
            <a:ext cx="1013812" cy="1588"/>
          </a:xfrm>
          <a:prstGeom prst="straightConnector1">
            <a:avLst/>
          </a:prstGeom>
          <a:ln>
            <a:solidFill>
              <a:srgbClr val="005A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6715140" y="1770395"/>
            <a:ext cx="2141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i="1" dirty="0" smtClean="0">
                <a:solidFill>
                  <a:srgbClr val="FF0000"/>
                </a:solidFill>
              </a:rPr>
              <a:t>[no son producto de la mente humana]</a:t>
            </a:r>
            <a:endParaRPr lang="es-PE" sz="2000" dirty="0">
              <a:solidFill>
                <a:srgbClr val="FF0000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723980" y="3525696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19672" y="1193606"/>
            <a:ext cx="2664296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 smtClean="0"/>
              <a:t>Recursos Genéticos</a:t>
            </a:r>
            <a:endParaRPr lang="es-PE" sz="1600" b="1" dirty="0"/>
          </a:p>
        </p:txBody>
      </p:sp>
      <p:sp>
        <p:nvSpPr>
          <p:cNvPr id="6" name="Rectángulo 5"/>
          <p:cNvSpPr/>
          <p:nvPr/>
        </p:nvSpPr>
        <p:spPr>
          <a:xfrm>
            <a:off x="1612716" y="1994931"/>
            <a:ext cx="2664296" cy="21822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 smtClean="0"/>
              <a:t>Conocimientos Tradicionales </a:t>
            </a:r>
            <a:r>
              <a:rPr lang="es-PE" sz="1600" b="1" u="sng" dirty="0" smtClean="0"/>
              <a:t>Asociados</a:t>
            </a:r>
            <a:r>
              <a:rPr lang="es-PE" sz="1600" b="1" dirty="0" smtClean="0"/>
              <a:t> a Recursos Genéticos</a:t>
            </a:r>
            <a:endParaRPr lang="es-PE" sz="1600" b="1" dirty="0"/>
          </a:p>
        </p:txBody>
      </p:sp>
      <p:sp>
        <p:nvSpPr>
          <p:cNvPr id="7" name="Rectángulo 6"/>
          <p:cNvSpPr/>
          <p:nvPr/>
        </p:nvSpPr>
        <p:spPr>
          <a:xfrm>
            <a:off x="1619672" y="4149452"/>
            <a:ext cx="2664296" cy="17278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 smtClean="0"/>
              <a:t>Conocimientos Tradicionales </a:t>
            </a:r>
            <a:r>
              <a:rPr lang="es-PE" sz="1600" b="1" u="sng" dirty="0" smtClean="0"/>
              <a:t>No Asociados</a:t>
            </a:r>
            <a:r>
              <a:rPr lang="es-PE" sz="1600" b="1" dirty="0" smtClean="0"/>
              <a:t> a Recursos Genéticos y Expresiones Culturales Tradicionales</a:t>
            </a:r>
            <a:endParaRPr lang="es-PE" sz="1600" b="1" dirty="0"/>
          </a:p>
        </p:txBody>
      </p:sp>
      <p:sp>
        <p:nvSpPr>
          <p:cNvPr id="8" name="Rectángulo 7"/>
          <p:cNvSpPr/>
          <p:nvPr/>
        </p:nvSpPr>
        <p:spPr>
          <a:xfrm>
            <a:off x="4301480" y="4149452"/>
            <a:ext cx="3168352" cy="17278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u="sng" dirty="0" smtClean="0"/>
              <a:t>Protección limitada </a:t>
            </a:r>
            <a:r>
              <a:rPr lang="es-PE" sz="1600" dirty="0" smtClean="0"/>
              <a:t>a la </a:t>
            </a:r>
            <a:r>
              <a:rPr lang="es-ES" sz="1600" dirty="0" smtClean="0"/>
              <a:t>identificación</a:t>
            </a:r>
            <a:r>
              <a:rPr lang="es-ES" sz="1600" dirty="0"/>
              <a:t>, documentación, registro, investigación, preservación, promoción, valorización, transmisión y revitalización </a:t>
            </a:r>
            <a:endParaRPr lang="es-PE" sz="1600" dirty="0"/>
          </a:p>
        </p:txBody>
      </p:sp>
      <p:sp>
        <p:nvSpPr>
          <p:cNvPr id="9" name="Rectángulo 8"/>
          <p:cNvSpPr/>
          <p:nvPr/>
        </p:nvSpPr>
        <p:spPr>
          <a:xfrm>
            <a:off x="4301480" y="1189680"/>
            <a:ext cx="316835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dirty="0" smtClean="0"/>
              <a:t>Protegidos mediante </a:t>
            </a:r>
            <a:r>
              <a:rPr lang="es-PE" sz="1600" b="1" u="sng" dirty="0" smtClean="0">
                <a:solidFill>
                  <a:srgbClr val="FF0000"/>
                </a:solidFill>
              </a:rPr>
              <a:t>contratos de acceso</a:t>
            </a:r>
            <a:endParaRPr lang="es-PE" sz="1600" b="1" u="sng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01480" y="3191358"/>
            <a:ext cx="3168352" cy="95809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u="sng" dirty="0" smtClean="0"/>
              <a:t>Fuera del dominio público</a:t>
            </a:r>
            <a:r>
              <a:rPr lang="es-PE" sz="1600" dirty="0" smtClean="0"/>
              <a:t>: Protegidos mediante </a:t>
            </a:r>
            <a:r>
              <a:rPr lang="es-PE" sz="1600" b="1" u="sng" dirty="0" smtClean="0">
                <a:solidFill>
                  <a:srgbClr val="FF0000"/>
                </a:solidFill>
              </a:rPr>
              <a:t>contratos de licencia </a:t>
            </a:r>
            <a:endParaRPr lang="es-PE" sz="1600" b="1" u="sng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01480" y="2000240"/>
            <a:ext cx="3168352" cy="122413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u="sng" dirty="0" smtClean="0"/>
              <a:t>De dominio público</a:t>
            </a:r>
            <a:r>
              <a:rPr lang="es-PE" sz="1600" dirty="0" smtClean="0"/>
              <a:t>: Libre acceso. Recaudación de un porcentaje de beneficios en ciertos supuestos.</a:t>
            </a:r>
            <a:endParaRPr lang="es-PE" sz="160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3022"/>
            <a:ext cx="8229600" cy="1066130"/>
          </a:xfrm>
        </p:spPr>
        <p:txBody>
          <a:bodyPr/>
          <a:lstStyle/>
          <a:p>
            <a:pPr eaLnBrk="1" hangingPunct="1"/>
            <a:r>
              <a:rPr lang="es-ES" sz="3200" dirty="0" smtClean="0">
                <a:solidFill>
                  <a:srgbClr val="005A58"/>
                </a:solidFill>
              </a:rPr>
              <a:t>Formas de Protección en el Perú</a:t>
            </a:r>
            <a:endParaRPr lang="es-ES" sz="3600" dirty="0" smtClean="0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59354"/>
          </a:xfrm>
        </p:spPr>
        <p:txBody>
          <a:bodyPr/>
          <a:lstStyle/>
          <a:p>
            <a:pPr eaLnBrk="1" hangingPunct="1"/>
            <a:r>
              <a:rPr lang="es-ES" sz="4000" dirty="0" smtClean="0">
                <a:solidFill>
                  <a:srgbClr val="005A58"/>
                </a:solidFill>
              </a:rPr>
              <a:t>Acceso a Recursos Genéticos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2766" y="2500306"/>
            <a:ext cx="3143272" cy="142876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lang="es-ES" sz="2000" b="1" kern="0" dirty="0" smtClean="0">
                <a:latin typeface="+mn-lt"/>
              </a:rPr>
              <a:t>C</a:t>
            </a:r>
            <a:r>
              <a:rPr kumimoji="0" lang="es-E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ontrato</a:t>
            </a: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acceso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es-ES" sz="1600" kern="0" dirty="0" smtClean="0">
              <a:latin typeface="+mn-lt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s-ES" sz="1600" kern="0" dirty="0" smtClean="0">
                <a:latin typeface="+mn-lt"/>
              </a:rPr>
              <a:t>E</a:t>
            </a:r>
            <a:r>
              <a: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ntre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autoridad administrativa correspondiente y el solicitante.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1790" y="2500306"/>
            <a:ext cx="3244920" cy="335758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“Contrato Accesorio” 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s-ES" sz="1600" b="1" kern="0" dirty="0" smtClean="0"/>
              <a:t>(Contrato </a:t>
            </a:r>
            <a:r>
              <a:rPr lang="es-ES" sz="1600" b="1" kern="0" dirty="0"/>
              <a:t>de </a:t>
            </a:r>
            <a:r>
              <a:rPr lang="es-ES" sz="1600" b="1" kern="0" dirty="0" smtClean="0"/>
              <a:t>Licencia)</a:t>
            </a:r>
            <a:endParaRPr lang="es-MX" sz="1600" kern="0" dirty="0"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Puede celebrarse un “contrato accesorio” entre el solicitante y el </a:t>
            </a: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propietario, poseedor o administrador del predio en el que se encuentran los recursos biológicos</a:t>
            </a:r>
            <a:r>
              <a:rPr kumimoji="0" lang="es-MX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algn="ctr">
              <a:spcBef>
                <a:spcPct val="20000"/>
              </a:spcBef>
              <a:defRPr/>
            </a:pPr>
            <a:r>
              <a:rPr lang="es-ES" sz="1600" u="sng" kern="0" dirty="0" smtClean="0">
                <a:solidFill>
                  <a:srgbClr val="FF0000"/>
                </a:solidFill>
                <a:latin typeface="+mn-lt"/>
              </a:rPr>
              <a:t>Distribución justa y equitativa de los beneficios </a:t>
            </a:r>
            <a:r>
              <a:rPr lang="es-ES" sz="1600" kern="0" dirty="0" smtClean="0">
                <a:latin typeface="+mn-lt"/>
              </a:rPr>
              <a:t>de la utilización del componente intangible.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472" y="1285860"/>
            <a:ext cx="7786687" cy="115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“contrato de acceso” y el o los “contratos accesorios” </a:t>
            </a:r>
            <a:r>
              <a:rPr kumimoji="0" lang="es-PE" sz="1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regulan el acceso 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la repartición de los beneficios de manera equitativa.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</a:t>
            </a:r>
            <a:r>
              <a:rPr kumimoji="0" lang="es-PE" sz="1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beneficiario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puede ser la autoridad administrativa correspondiente o el pueblo indígena, en caso exista algún CT asociado aprovechado.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Aún no existe un marco regulatorio para el cobro de tales beneficios.</a:t>
            </a:r>
          </a:p>
        </p:txBody>
      </p:sp>
      <p:sp>
        <p:nvSpPr>
          <p:cNvPr id="9" name="8 Flecha derecha"/>
          <p:cNvSpPr/>
          <p:nvPr/>
        </p:nvSpPr>
        <p:spPr>
          <a:xfrm rot="10800000">
            <a:off x="3965059" y="2606993"/>
            <a:ext cx="785818" cy="5715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42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214290"/>
            <a:ext cx="5257808" cy="740030"/>
          </a:xfrm>
        </p:spPr>
        <p:txBody>
          <a:bodyPr/>
          <a:lstStyle/>
          <a:p>
            <a:pPr eaLnBrk="1" hangingPunct="1"/>
            <a:r>
              <a:rPr lang="es-ES" sz="2000" dirty="0" smtClean="0">
                <a:solidFill>
                  <a:srgbClr val="005A58"/>
                </a:solidFill>
              </a:rPr>
              <a:t>Acceso a Conocimientos Tradicionales Asociados a Recursos Genéticos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714488"/>
            <a:ext cx="3071834" cy="1008682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es-PE" sz="1600" dirty="0" smtClean="0"/>
              <a:t>Ya ha sido difundido mediante publicaciones de difusión masiva (estudios, revistas, etc.).</a:t>
            </a:r>
          </a:p>
          <a:p>
            <a:pPr marL="0" indent="0" algn="ctr" eaLnBrk="1" hangingPunct="1">
              <a:buNone/>
            </a:pPr>
            <a:r>
              <a:rPr lang="es-PE" sz="1600" u="sng" dirty="0" smtClean="0">
                <a:solidFill>
                  <a:srgbClr val="FF0000"/>
                </a:solidFill>
              </a:rPr>
              <a:t>Pueden usarse sin ninguna limitación </a:t>
            </a:r>
            <a:r>
              <a:rPr lang="es-PE" sz="1600" dirty="0" smtClean="0"/>
              <a:t>y sin efectuar repartición de beneficios.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1327" y="1357298"/>
            <a:ext cx="2736647" cy="369332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PE" b="1" dirty="0" smtClean="0"/>
              <a:t>CT de dominio público </a:t>
            </a:r>
            <a:endParaRPr lang="es-PE" b="1" dirty="0"/>
          </a:p>
        </p:txBody>
      </p:sp>
      <p:sp>
        <p:nvSpPr>
          <p:cNvPr id="5" name="4 Rectángulo"/>
          <p:cNvSpPr/>
          <p:nvPr/>
        </p:nvSpPr>
        <p:spPr>
          <a:xfrm>
            <a:off x="4714876" y="1357298"/>
            <a:ext cx="4031873" cy="369332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PE" b="1" dirty="0" smtClean="0"/>
              <a:t>CT que </a:t>
            </a:r>
            <a:r>
              <a:rPr lang="es-PE" b="1" u="sng" dirty="0" smtClean="0"/>
              <a:t>no </a:t>
            </a:r>
            <a:r>
              <a:rPr lang="es-PE" b="1" u="sng" dirty="0" smtClean="0"/>
              <a:t>son</a:t>
            </a:r>
            <a:r>
              <a:rPr lang="es-PE" b="1" dirty="0" smtClean="0"/>
              <a:t> de </a:t>
            </a:r>
            <a:r>
              <a:rPr lang="es-PE" b="1" dirty="0" smtClean="0"/>
              <a:t>dominio público </a:t>
            </a:r>
            <a:endParaRPr lang="es-PE" b="1" dirty="0"/>
          </a:p>
        </p:txBody>
      </p:sp>
      <p:sp>
        <p:nvSpPr>
          <p:cNvPr id="7" name="6 Rectángulo"/>
          <p:cNvSpPr/>
          <p:nvPr/>
        </p:nvSpPr>
        <p:spPr>
          <a:xfrm>
            <a:off x="1131101" y="3660537"/>
            <a:ext cx="3083709" cy="255454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Ley Nº 27811 </a:t>
            </a:r>
            <a:r>
              <a:rPr lang="es-ES" sz="1600" dirty="0" smtClean="0">
                <a:solidFill>
                  <a:srgbClr val="FF0000"/>
                </a:solidFill>
              </a:rPr>
              <a:t>(</a:t>
            </a:r>
            <a:r>
              <a:rPr lang="es-ES" sz="1600" b="1" dirty="0" smtClean="0">
                <a:solidFill>
                  <a:srgbClr val="FF0000"/>
                </a:solidFill>
              </a:rPr>
              <a:t>excepción</a:t>
            </a:r>
            <a:r>
              <a:rPr lang="es-ES" sz="16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s-ES" sz="1600" dirty="0" smtClean="0"/>
              <a:t>Si el CT ha pasado a ser de dominio público en los últimos 20 años, quien comercialice productos derivados destinará el </a:t>
            </a:r>
            <a:r>
              <a:rPr lang="es-ES" sz="1600" dirty="0" smtClean="0">
                <a:solidFill>
                  <a:srgbClr val="FF0000"/>
                </a:solidFill>
              </a:rPr>
              <a:t>10% de las ventas </a:t>
            </a:r>
            <a:r>
              <a:rPr lang="es-ES" sz="1600" dirty="0" smtClean="0"/>
              <a:t>brutas antes de impuestos al “Fondo para el desarrollo de los Pueblos Indígenas” del Ministerio de Cultura.</a:t>
            </a:r>
            <a:endParaRPr lang="es-PE" sz="1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14942" y="1785926"/>
            <a:ext cx="29591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Debe celebrarse un </a:t>
            </a:r>
            <a:r>
              <a:rPr kumimoji="0" lang="es-ES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contrato de </a:t>
            </a:r>
            <a:r>
              <a:rPr kumimoji="0" lang="es-ES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licencia</a:t>
            </a:r>
            <a:r>
              <a:rPr kumimoji="0" lang="es-ES" sz="1600" b="0" i="0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(“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contrato accesorio” a Contrato de Acceso) entre la organización representativa del pueblo o pueblos poseedores del CT y el interesado.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50657" y="3643314"/>
            <a:ext cx="3178996" cy="150019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Beneficios: </a:t>
            </a:r>
            <a:r>
              <a:rPr kumimoji="0" lang="es-E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pactan en el contrato de licencia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No existe una regulación específica para el reparto de estos beneficios. </a:t>
            </a:r>
            <a:endParaRPr kumimoji="0" lang="es-P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smtClean="0">
                <a:solidFill>
                  <a:srgbClr val="005A58"/>
                </a:solidFill>
              </a:rPr>
              <a:t>Conocimientos Tradicionales (CT)</a:t>
            </a:r>
          </a:p>
        </p:txBody>
      </p:sp>
      <p:pic>
        <p:nvPicPr>
          <p:cNvPr id="1026" name="Picture 2" descr="http://www.dfarmacia.com/ficheros/images/4/4v26n04/grande/4v26n04-13101546fig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2" t="25211" r="20930"/>
          <a:stretch/>
        </p:blipFill>
        <p:spPr bwMode="auto">
          <a:xfrm>
            <a:off x="1763688" y="1628800"/>
            <a:ext cx="2232248" cy="40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fovudu.com/img/img-curandero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21604"/>
            <a:ext cx="2667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socioambiental.org/d/340103-2/EN+pesca.jpg?g2_GALLERYSID=TMP_SESSION_ID_DI_NOISSES_PM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11500" r="9162"/>
          <a:stretch/>
        </p:blipFill>
        <p:spPr bwMode="auto">
          <a:xfrm>
            <a:off x="5050314" y="3717031"/>
            <a:ext cx="2692742" cy="20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smtClean="0">
                <a:solidFill>
                  <a:srgbClr val="005A58"/>
                </a:solidFill>
              </a:rPr>
              <a:t>Recursos Genéticos (RG)</a:t>
            </a:r>
          </a:p>
        </p:txBody>
      </p:sp>
      <p:pic>
        <p:nvPicPr>
          <p:cNvPr id="19458" name="Picture 2" descr="http://photos.demandstudios.com/getty/article/165/87/81926084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091" y="1412776"/>
            <a:ext cx="2492869" cy="1663990"/>
          </a:xfrm>
          <a:prstGeom prst="rect">
            <a:avLst/>
          </a:prstGeom>
          <a:noFill/>
        </p:spPr>
      </p:pic>
      <p:pic>
        <p:nvPicPr>
          <p:cNvPr id="19460" name="Picture 4" descr="http://mr-ginseng.com/wp-content/uploads/2012/01/maca.jpg"/>
          <p:cNvPicPr>
            <a:picLocks noChangeAspect="1" noChangeArrowheads="1"/>
          </p:cNvPicPr>
          <p:nvPr/>
        </p:nvPicPr>
        <p:blipFill>
          <a:blip r:embed="rId3" cstate="print"/>
          <a:srcRect t="5238" b="5717"/>
          <a:stretch>
            <a:fillRect/>
          </a:stretch>
        </p:blipFill>
        <p:spPr bwMode="auto">
          <a:xfrm>
            <a:off x="4932040" y="1412776"/>
            <a:ext cx="2492869" cy="1664825"/>
          </a:xfrm>
          <a:prstGeom prst="rect">
            <a:avLst/>
          </a:prstGeom>
          <a:noFill/>
        </p:spPr>
      </p:pic>
      <p:pic>
        <p:nvPicPr>
          <p:cNvPr id="19462" name="Picture 6" descr="http://cecilianrqz926.files.wordpress.com/2012/06/pa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429000"/>
            <a:ext cx="2520280" cy="2279954"/>
          </a:xfrm>
          <a:prstGeom prst="rect">
            <a:avLst/>
          </a:prstGeom>
          <a:noFill/>
        </p:spPr>
      </p:pic>
      <p:pic>
        <p:nvPicPr>
          <p:cNvPr id="19464" name="Picture 8" descr="http://1.bp.blogspot.com/_xidcvj9qZII/SxZ9t_5VbpI/AAAAAAAABns/14S-BdG5Qw4/s400/aji_limo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2520280" cy="2296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0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pPr eaLnBrk="1" hangingPunct="1"/>
            <a:r>
              <a:rPr lang="es-ES" sz="4000" dirty="0" smtClean="0">
                <a:solidFill>
                  <a:srgbClr val="005A58"/>
                </a:solidFill>
              </a:rPr>
              <a:t>¿Qué es el acceso a RG?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28802"/>
            <a:ext cx="7786687" cy="3629000"/>
          </a:xfrm>
          <a:noFill/>
        </p:spPr>
        <p:txBody>
          <a:bodyPr/>
          <a:lstStyle/>
          <a:p>
            <a:pPr eaLnBrk="1" hangingPunct="1"/>
            <a:r>
              <a:rPr lang="es-ES" sz="2800" dirty="0" smtClean="0"/>
              <a:t>Es la obtención </a:t>
            </a:r>
            <a:r>
              <a:rPr lang="es-ES" sz="2800" dirty="0"/>
              <a:t>y utilización de los </a:t>
            </a:r>
            <a:r>
              <a:rPr lang="es-ES" sz="2800" dirty="0" smtClean="0"/>
              <a:t>RG </a:t>
            </a:r>
            <a:r>
              <a:rPr lang="es-ES" sz="2800" dirty="0"/>
              <a:t>conservados </a:t>
            </a:r>
            <a:r>
              <a:rPr lang="es-ES" sz="2800" dirty="0" smtClean="0"/>
              <a:t>con </a:t>
            </a:r>
            <a:r>
              <a:rPr lang="es-ES" sz="2800" dirty="0"/>
              <a:t>fines de investigación, prospección biológica, conservación, aplicación industrial o aprovechamiento comercial, entre </a:t>
            </a:r>
            <a:r>
              <a:rPr lang="es-ES" sz="2800" dirty="0" smtClean="0"/>
              <a:t>otros.</a:t>
            </a:r>
          </a:p>
        </p:txBody>
      </p:sp>
    </p:spTree>
    <p:extLst>
      <p:ext uri="{BB962C8B-B14F-4D97-AF65-F5344CB8AC3E}">
        <p14:creationId xmlns:p14="http://schemas.microsoft.com/office/powerpoint/2010/main" val="30711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1538" y="1643050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i="1" dirty="0" smtClean="0"/>
              <a:t>Una patente es uno de los </a:t>
            </a:r>
            <a:r>
              <a:rPr lang="es-PE" sz="2800" i="1" dirty="0" smtClean="0">
                <a:solidFill>
                  <a:srgbClr val="FF0000"/>
                </a:solidFill>
              </a:rPr>
              <a:t>derechos de propiedad intelectual </a:t>
            </a:r>
            <a:r>
              <a:rPr lang="es-PE" sz="2800" i="1" dirty="0" smtClean="0"/>
              <a:t>que confiere a su titular, la capacidad  legal de </a:t>
            </a:r>
            <a:r>
              <a:rPr lang="es-PE" sz="2800" i="1" dirty="0" smtClean="0">
                <a:solidFill>
                  <a:srgbClr val="FF0000"/>
                </a:solidFill>
              </a:rPr>
              <a:t>impedir a terceros </a:t>
            </a:r>
            <a:r>
              <a:rPr lang="es-PE" sz="2800" i="1" dirty="0" smtClean="0"/>
              <a:t>su explotación comercial, sea el objeto de la patente un producto o un </a:t>
            </a:r>
          </a:p>
          <a:p>
            <a:r>
              <a:rPr lang="es-PE" sz="2800" i="1" dirty="0" smtClean="0"/>
              <a:t>Procedimiento.</a:t>
            </a:r>
          </a:p>
          <a:p>
            <a:endParaRPr lang="es-PE" sz="2400" dirty="0" smtClean="0"/>
          </a:p>
          <a:p>
            <a:r>
              <a:rPr lang="es-PE" sz="2400" dirty="0" smtClean="0"/>
              <a:t>Organización Mundial del Comercio, 1996. </a:t>
            </a:r>
            <a:endParaRPr lang="es-PE" sz="2400" dirty="0"/>
          </a:p>
        </p:txBody>
      </p:sp>
      <p:sp>
        <p:nvSpPr>
          <p:cNvPr id="5" name="4 Rectángulo"/>
          <p:cNvSpPr/>
          <p:nvPr/>
        </p:nvSpPr>
        <p:spPr>
          <a:xfrm>
            <a:off x="3000364" y="642918"/>
            <a:ext cx="269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4000" dirty="0" smtClean="0">
                <a:solidFill>
                  <a:srgbClr val="005A58"/>
                </a:solidFill>
                <a:latin typeface="+mj-lt"/>
                <a:ea typeface="+mj-ea"/>
                <a:cs typeface="+mj-cs"/>
              </a:rPr>
              <a:t>¿Patente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16632"/>
            <a:ext cx="3560847" cy="400110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es-ES" sz="1800" b="1" kern="1200" dirty="0" smtClean="0">
                <a:solidFill>
                  <a:srgbClr val="005A58"/>
                </a:solidFill>
                <a:latin typeface="Arial" charset="0"/>
                <a:ea typeface="+mn-ea"/>
                <a:cs typeface="+mn-cs"/>
              </a:rPr>
              <a:t>Conocimientos</a:t>
            </a:r>
            <a:r>
              <a:rPr lang="es-ES" sz="2000" b="1" kern="1200" dirty="0" smtClean="0">
                <a:solidFill>
                  <a:srgbClr val="005A58"/>
                </a:solidFill>
                <a:latin typeface="Arial" charset="0"/>
                <a:ea typeface="+mn-ea"/>
                <a:cs typeface="+mn-cs"/>
              </a:rPr>
              <a:t> Tradicionales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27784" y="1772816"/>
            <a:ext cx="4743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5A58"/>
                </a:solidFill>
              </a:rPr>
              <a:t>Expresiones</a:t>
            </a:r>
            <a:r>
              <a:rPr lang="es-ES" sz="2000" b="1" dirty="0" smtClean="0">
                <a:solidFill>
                  <a:srgbClr val="005A58"/>
                </a:solidFill>
              </a:rPr>
              <a:t> Culturales Tradicionales</a:t>
            </a:r>
            <a:endParaRPr lang="es-PE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2627784" y="2889504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5A58"/>
                </a:solidFill>
              </a:rPr>
              <a:t>Recursos genéticos</a:t>
            </a:r>
            <a:endParaRPr lang="es-PE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772816"/>
            <a:ext cx="1540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A5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Legislación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5A5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A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8" name="7 Conector angular"/>
          <p:cNvCxnSpPr>
            <a:stCxn id="7" idx="3"/>
            <a:endCxn id="4" idx="1"/>
          </p:cNvCxnSpPr>
          <p:nvPr/>
        </p:nvCxnSpPr>
        <p:spPr>
          <a:xfrm flipV="1">
            <a:off x="1648310" y="316687"/>
            <a:ext cx="979474" cy="16561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>
            <a:stCxn id="7" idx="3"/>
            <a:endCxn id="6" idx="1"/>
          </p:cNvCxnSpPr>
          <p:nvPr/>
        </p:nvCxnSpPr>
        <p:spPr>
          <a:xfrm>
            <a:off x="1648310" y="1972871"/>
            <a:ext cx="979474" cy="11012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7" idx="3"/>
            <a:endCxn id="5" idx="1"/>
          </p:cNvCxnSpPr>
          <p:nvPr/>
        </p:nvCxnSpPr>
        <p:spPr>
          <a:xfrm>
            <a:off x="1648310" y="1972871"/>
            <a:ext cx="9794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306692" y="509776"/>
            <a:ext cx="6441772" cy="8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1200" dirty="0"/>
              <a:t>Resolución Legislativa N° 26181 del Congreso de la República del </a:t>
            </a:r>
            <a:r>
              <a:rPr lang="es-ES" sz="1200" dirty="0" smtClean="0"/>
              <a:t>Perú, que </a:t>
            </a:r>
            <a:r>
              <a:rPr lang="es-ES" sz="1200" dirty="0"/>
              <a:t>aprobó el Convenio sobre Diversidad Biológica, adoptado en Río de </a:t>
            </a:r>
            <a:r>
              <a:rPr lang="es-ES" sz="1200" dirty="0" smtClean="0"/>
              <a:t>Janeiro</a:t>
            </a:r>
            <a:r>
              <a:rPr lang="es-ES" sz="1200" dirty="0"/>
              <a:t>.</a:t>
            </a:r>
            <a:endParaRPr lang="es-ES" sz="120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1200" dirty="0" smtClean="0"/>
              <a:t>Decisión </a:t>
            </a:r>
            <a:r>
              <a:rPr lang="es-ES" sz="1200" dirty="0"/>
              <a:t>391 de la Comunidad Andina de Naciones, sobre el Régimen Común sobre Acceso a los Recursos </a:t>
            </a:r>
            <a:r>
              <a:rPr lang="es-ES" sz="1200" dirty="0" smtClean="0"/>
              <a:t>Genéticos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1200" kern="0" dirty="0" smtClean="0">
                <a:latin typeface="+mn-lt"/>
              </a:rPr>
              <a:t>Ley N° 27811, </a:t>
            </a:r>
            <a:r>
              <a:rPr lang="es-ES" sz="1200" dirty="0"/>
              <a:t>Régimen de Protección de los Conocimientos Colectivos de los Pueblos Indígenas vinculados a los recursos </a:t>
            </a:r>
            <a:r>
              <a:rPr lang="es-ES" sz="1200" dirty="0" smtClean="0"/>
              <a:t>biológicos.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98797" y="2132856"/>
            <a:ext cx="6593683" cy="75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Ley N° 28296, Ley General del Patrimonio Cultural de la Nación.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200" kern="0" dirty="0" smtClean="0">
                <a:latin typeface="+mn-lt"/>
              </a:rPr>
              <a:t>Decreto Supremo N° 011-2006-ED, Reglamento de la Ley N° 28296.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Directiva N° 01-2011-MC.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67744" y="3249544"/>
            <a:ext cx="6626743" cy="9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1200" dirty="0"/>
              <a:t>Resolución Legislativa N° 26181 del Congreso de la República del Perú, que aprobó el Convenio sobre Diversidad Biológica, adoptado en Río de Janeiro.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1200" dirty="0" smtClean="0"/>
              <a:t>Decisión </a:t>
            </a:r>
            <a:r>
              <a:rPr lang="es-ES" sz="1200" dirty="0"/>
              <a:t>391 de la Comunidad Andina de Naciones, sobre el Régimen Común sobre Acceso a los Recursos </a:t>
            </a:r>
            <a:r>
              <a:rPr lang="es-ES" sz="1200" dirty="0" smtClean="0"/>
              <a:t>Genéticos.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1200" dirty="0" smtClean="0"/>
              <a:t>Ley </a:t>
            </a:r>
            <a:r>
              <a:rPr lang="es-ES_tradnl" sz="1200" dirty="0"/>
              <a:t>de Protección al Acceso a la Diversidad Biológica Peruana y los Conocimientos Colectivos de los Pueblos Indígenas, Ley N° </a:t>
            </a:r>
            <a:r>
              <a:rPr lang="es-ES_tradnl" sz="1200" dirty="0" smtClean="0"/>
              <a:t>28216.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1200" dirty="0" smtClean="0"/>
              <a:t>Reglamento </a:t>
            </a:r>
            <a:r>
              <a:rPr lang="es-ES_tradnl" sz="1200" dirty="0"/>
              <a:t>de la Ley de Protección al Acceso a la Diversidad Biológica y los Conocimientos Colectivos de los Pueblos Indígenas, Decreto Supremo N° </a:t>
            </a:r>
            <a:r>
              <a:rPr lang="es-ES_tradnl" sz="1200" dirty="0" smtClean="0"/>
              <a:t>022-2006-PCM.</a:t>
            </a:r>
            <a:endParaRPr lang="es-PE" sz="12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1383" y="5118332"/>
            <a:ext cx="8001057" cy="5429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finalidad de la protección es preservar los CT, ECT y RG, impedir su apropiación ilegal y asegurar el reparto equitativo de los beneficios derivados de su explotación.</a:t>
            </a:r>
          </a:p>
        </p:txBody>
      </p:sp>
    </p:spTree>
    <p:extLst>
      <p:ext uri="{BB962C8B-B14F-4D97-AF65-F5344CB8AC3E}">
        <p14:creationId xmlns:p14="http://schemas.microsoft.com/office/powerpoint/2010/main" val="380677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7523" y="116632"/>
            <a:ext cx="4702285" cy="707886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s-ES" sz="2000" b="1" kern="1200" dirty="0" smtClean="0">
                <a:solidFill>
                  <a:srgbClr val="005A58"/>
                </a:solidFill>
                <a:latin typeface="Arial" charset="0"/>
                <a:ea typeface="+mn-ea"/>
                <a:cs typeface="+mn-cs"/>
              </a:rPr>
              <a:t>Convención para la protección de la Biodiversidad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093793" y="2348880"/>
            <a:ext cx="3975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5A58"/>
                </a:solidFill>
              </a:rPr>
              <a:t>Antes del Protocolo de Nagoya</a:t>
            </a:r>
            <a:endParaRPr lang="es-PE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4093793" y="4071942"/>
            <a:ext cx="4333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5A58"/>
                </a:solidFill>
              </a:rPr>
              <a:t>Después del Protocolo de Nagoya</a:t>
            </a:r>
            <a:endParaRPr lang="es-PE" sz="2000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2348880"/>
            <a:ext cx="2879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A5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Normas internacionales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A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8" name="7 Conector angular"/>
          <p:cNvCxnSpPr>
            <a:stCxn id="7" idx="3"/>
            <a:endCxn id="4" idx="1"/>
          </p:cNvCxnSpPr>
          <p:nvPr/>
        </p:nvCxnSpPr>
        <p:spPr>
          <a:xfrm flipV="1">
            <a:off x="3307910" y="470575"/>
            <a:ext cx="829613" cy="2078360"/>
          </a:xfrm>
          <a:prstGeom prst="bentConnector3">
            <a:avLst>
              <a:gd name="adj1" fmla="val 4570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29059" y="764704"/>
            <a:ext cx="4429156" cy="8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200" kern="0" dirty="0" smtClean="0">
                <a:latin typeface="+mn-lt"/>
              </a:rPr>
              <a:t>Derechos soberanos del Estado sobre sus recursos naturales (Artículo 15.1).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200" kern="0" dirty="0" smtClean="0">
                <a:latin typeface="+mn-lt"/>
              </a:rPr>
              <a:t>Obligación de los Estados a crear condiciones para el acceso (Artículo 15.2).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condiciones de acceso están sujetas a convenio entre el solicitante y el Estado (Artículo 15.4)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200" kern="0" baseline="0" dirty="0" smtClean="0">
                <a:latin typeface="+mn-lt"/>
              </a:rPr>
              <a:t>Exigencia de consentimiento fundamentado (Artículo</a:t>
            </a:r>
            <a:r>
              <a:rPr lang="es-ES" sz="1200" kern="0" dirty="0" smtClean="0">
                <a:latin typeface="+mn-lt"/>
              </a:rPr>
              <a:t> 15.5)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29058" y="2708920"/>
            <a:ext cx="4857784" cy="9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existía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regulación internacional precisa respecto a la repartición de beneficios.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200" kern="0" dirty="0" smtClean="0">
                <a:latin typeface="+mn-lt"/>
              </a:rPr>
              <a:t>Tampoco había normas sobre colaboración transfronteriza en materia de recursos genéticos y conocimientos tradicionales asociados..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existían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mecanismos para compartir información sobre recursos genéticos entre las partes.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29058" y="4457720"/>
            <a:ext cx="4400552" cy="9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1200" kern="0" dirty="0"/>
              <a:t>Se ha regulado la repartición equitativa de beneficios (Artículo 5).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Existe obligación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específica de colaboración transfronteriza ( Artículo 11).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ha establecido un Centro de Intercambio de Información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sobr</a:t>
            </a:r>
            <a:r>
              <a:rPr lang="es-ES" sz="1200" kern="0" dirty="0" smtClean="0">
                <a:latin typeface="+mn-lt"/>
              </a:rPr>
              <a:t>e acceso y participación en los beneficios </a:t>
            </a:r>
            <a:r>
              <a:rPr lang="es-ES" sz="1200" kern="0" dirty="0" smtClean="0">
                <a:latin typeface="+mn-lt"/>
              </a:rPr>
              <a:t> (</a:t>
            </a:r>
            <a:r>
              <a:rPr lang="es-ES" sz="1200" kern="0" dirty="0" smtClean="0">
                <a:latin typeface="+mn-lt"/>
              </a:rPr>
              <a:t>Artículo 14).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13 Conector angular"/>
          <p:cNvCxnSpPr>
            <a:stCxn id="7" idx="3"/>
            <a:endCxn id="6" idx="1"/>
          </p:cNvCxnSpPr>
          <p:nvPr/>
        </p:nvCxnSpPr>
        <p:spPr>
          <a:xfrm>
            <a:off x="3307910" y="2548935"/>
            <a:ext cx="785883" cy="172306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7" idx="3"/>
          </p:cNvCxnSpPr>
          <p:nvPr/>
        </p:nvCxnSpPr>
        <p:spPr>
          <a:xfrm>
            <a:off x="3307910" y="2548935"/>
            <a:ext cx="7858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5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297" y="723592"/>
            <a:ext cx="3746795" cy="400110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es-ES" sz="2000" b="1" kern="1200" dirty="0" smtClean="0">
                <a:solidFill>
                  <a:srgbClr val="005A58"/>
                </a:solidFill>
                <a:latin typeface="Arial" charset="0"/>
                <a:ea typeface="+mn-ea"/>
                <a:cs typeface="+mn-cs"/>
              </a:rPr>
              <a:t>Conocimientos Tradicionales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28533" y="2581860"/>
            <a:ext cx="4743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5A58"/>
                </a:solidFill>
              </a:rPr>
              <a:t>Expresiones Culturales Tradicionales</a:t>
            </a:r>
            <a:endParaRPr lang="es-PE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2828533" y="4071942"/>
            <a:ext cx="4568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5A58"/>
                </a:solidFill>
              </a:rPr>
              <a:t>Recursos genéticos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[</a:t>
            </a:r>
            <a:r>
              <a:rPr lang="es-ES" sz="2000" i="1" dirty="0" smtClean="0">
                <a:solidFill>
                  <a:srgbClr val="FF0000"/>
                </a:solidFill>
              </a:rPr>
              <a:t>no son producto de la mente humana</a:t>
            </a:r>
            <a:r>
              <a:rPr lang="es-ES" sz="2000" dirty="0" smtClean="0">
                <a:solidFill>
                  <a:srgbClr val="FF0000"/>
                </a:solidFill>
              </a:rPr>
              <a:t>]</a:t>
            </a:r>
            <a:endParaRPr lang="es-PE" sz="2000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06" y="2580980"/>
            <a:ext cx="2294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solidFill>
                  <a:srgbClr val="005A58"/>
                </a:solidFill>
              </a:rPr>
              <a:t>Protección jurídica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A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9" name="8 Conector angular"/>
          <p:cNvCxnSpPr>
            <a:stCxn id="7" idx="3"/>
            <a:endCxn id="4" idx="1"/>
          </p:cNvCxnSpPr>
          <p:nvPr/>
        </p:nvCxnSpPr>
        <p:spPr>
          <a:xfrm flipV="1">
            <a:off x="2365624" y="923647"/>
            <a:ext cx="453673" cy="18573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>
            <a:stCxn id="7" idx="3"/>
            <a:endCxn id="6" idx="1"/>
          </p:cNvCxnSpPr>
          <p:nvPr/>
        </p:nvCxnSpPr>
        <p:spPr>
          <a:xfrm>
            <a:off x="2365624" y="2781035"/>
            <a:ext cx="462909" cy="16448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7" idx="3"/>
            <a:endCxn id="5" idx="1"/>
          </p:cNvCxnSpPr>
          <p:nvPr/>
        </p:nvCxnSpPr>
        <p:spPr>
          <a:xfrm>
            <a:off x="2365624" y="2781035"/>
            <a:ext cx="462909" cy="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63799" y="1295096"/>
            <a:ext cx="4429156" cy="8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conocimientos, prácticas, etc. que se transmiten de generación en generación dentro de un contexto tradicional y que forman parte de una forma de vida tradicional (OMPI, 2012).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Ejemplos: Técnicas de caza, uso de medicina tradicional, etc.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63798" y="3010488"/>
            <a:ext cx="4857784" cy="9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manifestaciones de la cultura y la identidad de una comunidad que se transmiten de generación en generación (OMPI, 2012).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Ejemplos: Bailes típicos, canciones, cultos, etc.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663798" y="4743472"/>
            <a:ext cx="4400552" cy="9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Todo material de naturaleza biológica que contenga información genética de valor o utilidad real o potencial. (Decisión 391 de la Comunidad Andina de Naciones).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Ejemplos: Maca, paico, papa,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 rot="5400000">
            <a:off x="6708801" y="1736113"/>
            <a:ext cx="3376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solidFill>
                  <a:srgbClr val="005A58"/>
                </a:solidFill>
              </a:rPr>
              <a:t>Patrimonio inmaterial (</a:t>
            </a:r>
            <a:r>
              <a:rPr lang="es-ES" sz="2000" dirty="0" err="1" smtClean="0">
                <a:solidFill>
                  <a:srgbClr val="005A58"/>
                </a:solidFill>
              </a:rPr>
              <a:t>Pêrú</a:t>
            </a:r>
            <a:r>
              <a:rPr lang="es-ES" sz="2000" dirty="0" smtClean="0">
                <a:solidFill>
                  <a:srgbClr val="005A58"/>
                </a:solidFill>
              </a:rPr>
              <a:t>)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A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17 Cerrar llave"/>
          <p:cNvSpPr/>
          <p:nvPr/>
        </p:nvSpPr>
        <p:spPr>
          <a:xfrm>
            <a:off x="7786710" y="714356"/>
            <a:ext cx="285752" cy="24288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1735</Words>
  <Application>Microsoft Office PowerPoint</Application>
  <PresentationFormat>Presentación en pantalla (4:3)</PresentationFormat>
  <Paragraphs>214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Diseño predeterminado</vt:lpstr>
      <vt:lpstr> Patentes y biodiversidad. ¿Quién es dueño de qué? Regulación local y sus experiencias</vt:lpstr>
      <vt:lpstr>Expresiones Culturales Tradicionales (ECT)</vt:lpstr>
      <vt:lpstr>Conocimientos Tradicionales (CT)</vt:lpstr>
      <vt:lpstr>Recursos Genéticos (RG)</vt:lpstr>
      <vt:lpstr>¿Qué es el acceso a RG?</vt:lpstr>
      <vt:lpstr>Presentación de PowerPoint</vt:lpstr>
      <vt:lpstr>Conocimientos Tradicionales</vt:lpstr>
      <vt:lpstr>Convención para la protección de la Biodiversidad</vt:lpstr>
      <vt:lpstr>Conocimientos Tradicionales</vt:lpstr>
      <vt:lpstr>Conocimientos Tradicionales</vt:lpstr>
      <vt:lpstr>Conocimientos Tradicionales No Asociados  a Recursos Genéticos y Expresiones Culturales Tradicionales</vt:lpstr>
      <vt:lpstr>Conocimientos Tradicionales no asociados a recursos genéticos</vt:lpstr>
      <vt:lpstr>Presentación de PowerPoint</vt:lpstr>
      <vt:lpstr>Tipos de Protección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Caso: Solicitud de patente sobre maca (2007)</vt:lpstr>
      <vt:lpstr>Protección de Recursos Genéticos</vt:lpstr>
      <vt:lpstr>Formas de Protección en el Perú</vt:lpstr>
      <vt:lpstr>Acceso a Recursos Genéticos</vt:lpstr>
      <vt:lpstr>Acceso a Conocimientos Tradicionales Asociados a Recursos Genéticos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acciones regionales que han cambiado las prácticas  del sector minero</dc:title>
  <dc:creator>DLPA</dc:creator>
  <cp:lastModifiedBy>DLPA</cp:lastModifiedBy>
  <cp:revision>180</cp:revision>
  <dcterms:created xsi:type="dcterms:W3CDTF">2011-11-07T19:00:09Z</dcterms:created>
  <dcterms:modified xsi:type="dcterms:W3CDTF">2014-09-30T23:21:10Z</dcterms:modified>
</cp:coreProperties>
</file>