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2" r:id="rId2"/>
  </p:sldMasterIdLst>
  <p:notesMasterIdLst>
    <p:notesMasterId r:id="rId18"/>
  </p:notesMasterIdLst>
  <p:handoutMasterIdLst>
    <p:handoutMasterId r:id="rId19"/>
  </p:handoutMasterIdLst>
  <p:sldIdLst>
    <p:sldId id="261" r:id="rId3"/>
    <p:sldId id="274" r:id="rId4"/>
    <p:sldId id="264" r:id="rId5"/>
    <p:sldId id="265" r:id="rId6"/>
    <p:sldId id="276" r:id="rId7"/>
    <p:sldId id="266" r:id="rId8"/>
    <p:sldId id="267" r:id="rId9"/>
    <p:sldId id="268" r:id="rId10"/>
    <p:sldId id="275" r:id="rId11"/>
    <p:sldId id="269" r:id="rId12"/>
    <p:sldId id="270" r:id="rId13"/>
    <p:sldId id="271" r:id="rId14"/>
    <p:sldId id="272" r:id="rId15"/>
    <p:sldId id="273" r:id="rId16"/>
    <p:sldId id="263" r:id="rId17"/>
  </p:sldIdLst>
  <p:sldSz cx="9144000" cy="6858000" type="screen4x3"/>
  <p:notesSz cx="7010400" cy="9296400"/>
  <p:defaultTextStyle>
    <a:defPPr>
      <a:defRPr lang="en-CA"/>
    </a:defPPr>
    <a:lvl1pPr algn="r"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r"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r"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r"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r"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333333"/>
    <a:srgbClr val="758D25"/>
    <a:srgbClr val="CC3300"/>
    <a:srgbClr val="6289A2"/>
    <a:srgbClr val="E17D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6" autoAdjust="0"/>
    <p:restoredTop sz="94606" autoAdjust="0"/>
  </p:normalViewPr>
  <p:slideViewPr>
    <p:cSldViewPr>
      <p:cViewPr varScale="1">
        <p:scale>
          <a:sx n="83" d="100"/>
          <a:sy n="83" d="100"/>
        </p:scale>
        <p:origin x="-1584" y="-77"/>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0" hangingPunct="0">
              <a:defRPr sz="1200"/>
            </a:lvl1pPr>
          </a:lstStyle>
          <a:p>
            <a:endParaRPr lang="en-CA"/>
          </a:p>
        </p:txBody>
      </p:sp>
      <p:sp>
        <p:nvSpPr>
          <p:cNvPr id="6144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CA"/>
          </a:p>
        </p:txBody>
      </p:sp>
      <p:sp>
        <p:nvSpPr>
          <p:cNvPr id="6144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1200"/>
            </a:lvl1pPr>
          </a:lstStyle>
          <a:p>
            <a:endParaRPr lang="en-CA"/>
          </a:p>
        </p:txBody>
      </p:sp>
      <p:sp>
        <p:nvSpPr>
          <p:cNvPr id="6144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vl1pPr>
          </a:lstStyle>
          <a:p>
            <a:fld id="{83C26E62-6E41-45B7-AE28-25F001640EA7}" type="slidenum">
              <a:rPr lang="en-CA"/>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defTabSz="931863" eaLnBrk="0" hangingPunct="0">
              <a:defRPr sz="1200"/>
            </a:lvl1pPr>
          </a:lstStyle>
          <a:p>
            <a:endParaRPr lang="en-CA"/>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CA"/>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defTabSz="931863" eaLnBrk="0" hangingPunct="0">
              <a:defRPr sz="1200"/>
            </a:lvl1pPr>
          </a:lstStyle>
          <a:p>
            <a:endParaRPr lang="en-CA"/>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fld id="{5C9AF6A9-F6AD-4B94-B9D2-B19998D891FA}" type="slidenum">
              <a:rPr lang="en-CA"/>
              <a:pPr/>
              <a:t>‹#›</a:t>
            </a:fld>
            <a:endParaRPr lang="en-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886B3-F73A-4EEC-91BA-0F053171AAB3}" type="slidenum">
              <a:rPr lang="en-CA"/>
              <a:pPr/>
              <a:t>1</a:t>
            </a:fld>
            <a:endParaRPr lang="en-CA"/>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0047" name="Picture 15" descr="energy powerpoint title slide"/>
          <p:cNvPicPr>
            <a:picLocks noChangeAspect="1" noChangeArrowheads="1"/>
          </p:cNvPicPr>
          <p:nvPr/>
        </p:nvPicPr>
        <p:blipFill>
          <a:blip r:embed="rId2" cstate="print"/>
          <a:srcRect t="10001"/>
          <a:stretch>
            <a:fillRect/>
          </a:stretch>
        </p:blipFill>
        <p:spPr bwMode="auto">
          <a:xfrm>
            <a:off x="0" y="76200"/>
            <a:ext cx="9144000" cy="6172200"/>
          </a:xfrm>
          <a:prstGeom prst="rect">
            <a:avLst/>
          </a:prstGeom>
          <a:noFill/>
        </p:spPr>
      </p:pic>
      <p:pic>
        <p:nvPicPr>
          <p:cNvPr id="300036" name="Picture 4" descr="GLH-Logo_Eng_Tagline_PMS2955U"/>
          <p:cNvPicPr>
            <a:picLocks noChangeAspect="1" noChangeArrowheads="1"/>
          </p:cNvPicPr>
          <p:nvPr/>
        </p:nvPicPr>
        <p:blipFill>
          <a:blip r:embed="rId3" cstate="print"/>
          <a:srcRect/>
          <a:stretch>
            <a:fillRect/>
          </a:stretch>
        </p:blipFill>
        <p:spPr bwMode="auto">
          <a:xfrm>
            <a:off x="6048375" y="5638800"/>
            <a:ext cx="2714625" cy="998538"/>
          </a:xfrm>
          <a:prstGeom prst="rect">
            <a:avLst/>
          </a:prstGeom>
          <a:noFill/>
        </p:spPr>
      </p:pic>
      <p:sp>
        <p:nvSpPr>
          <p:cNvPr id="300040" name="Rectangle 8"/>
          <p:cNvSpPr>
            <a:spLocks noGrp="1" noChangeArrowheads="1"/>
          </p:cNvSpPr>
          <p:nvPr>
            <p:ph type="subTitle" sz="quarter" idx="1"/>
          </p:nvPr>
        </p:nvSpPr>
        <p:spPr>
          <a:xfrm>
            <a:off x="352425" y="5508625"/>
            <a:ext cx="4752975" cy="914400"/>
          </a:xfrm>
        </p:spPr>
        <p:txBody>
          <a:bodyPr/>
          <a:lstStyle>
            <a:lvl1pPr marL="0" indent="0">
              <a:buFontTx/>
              <a:buNone/>
              <a:defRPr sz="1600" b="0">
                <a:solidFill>
                  <a:srgbClr val="292929"/>
                </a:solidFill>
              </a:defRPr>
            </a:lvl1pPr>
          </a:lstStyle>
          <a:p>
            <a:r>
              <a:rPr lang="en-US" smtClean="0"/>
              <a:t>Click to edit Master subtitle style</a:t>
            </a:r>
            <a:endParaRPr lang="en-CA"/>
          </a:p>
        </p:txBody>
      </p:sp>
      <p:sp>
        <p:nvSpPr>
          <p:cNvPr id="300035" name="Rectangle 3"/>
          <p:cNvSpPr>
            <a:spLocks noGrp="1" noChangeArrowheads="1"/>
          </p:cNvSpPr>
          <p:nvPr>
            <p:ph type="ctrTitle"/>
          </p:nvPr>
        </p:nvSpPr>
        <p:spPr>
          <a:xfrm>
            <a:off x="3276600" y="3505200"/>
            <a:ext cx="5486400" cy="1390650"/>
          </a:xfrm>
        </p:spPr>
        <p:txBody>
          <a:bodyPr anchor="ctr"/>
          <a:lstStyle>
            <a:lvl1pPr>
              <a:defRPr sz="3200">
                <a:solidFill>
                  <a:srgbClr val="6289A2"/>
                </a:solidFill>
              </a:defRPr>
            </a:lvl1pPr>
          </a:lstStyle>
          <a:p>
            <a:r>
              <a:rPr lang="en-US" smtClean="0"/>
              <a:t>Click to edit Master title style</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F5039086-A2FF-4B4D-AD19-66DF1F654F40}"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24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AAD8F1A6-D88B-4DF7-A3A0-3107E05F8F55}" type="slidenum">
              <a:rPr lang="en-CA"/>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24F5D49B-C83F-4765-9E8C-C0EE33694086}" type="slidenum">
              <a:rPr lang="en-CA"/>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B1ACE18-243B-41B3-95D1-F7D6D2E45DB5}"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066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066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fld id="{2939EE04-3B5A-4768-AF7F-EC1861AA692A}"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fld id="{281866E7-680A-47CE-A48E-BE7099903B5B}"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92B2121A-E74E-481B-AF3C-49AD8D3AFFBC}"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EB9DDDE-1933-4F64-9FC3-1D84CE9A437F}"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A922F61-EE1C-45EC-8A16-ED8CCA8553FE}"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45FAC63-C031-4CFE-905F-84185B02AF5D}"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0" y="0"/>
            <a:ext cx="9144000" cy="685800"/>
          </a:xfrm>
          <a:prstGeom prst="rect">
            <a:avLst/>
          </a:prstGeom>
          <a:solidFill>
            <a:srgbClr val="005289"/>
          </a:solidFill>
          <a:ln w="9525">
            <a:noFill/>
            <a:miter lim="800000"/>
            <a:headEnd/>
            <a:tailEnd/>
          </a:ln>
          <a:effectLst/>
        </p:spPr>
        <p:txBody>
          <a:bodyPr wrap="none" anchor="ctr"/>
          <a:lstStyle/>
          <a:p>
            <a:endParaRPr lang="en-CA"/>
          </a:p>
        </p:txBody>
      </p:sp>
      <p:sp>
        <p:nvSpPr>
          <p:cNvPr id="299011" name="Rectangle 3"/>
          <p:cNvSpPr>
            <a:spLocks noGrp="1" noChangeArrowheads="1"/>
          </p:cNvSpPr>
          <p:nvPr>
            <p:ph type="title"/>
          </p:nvPr>
        </p:nvSpPr>
        <p:spPr bwMode="auto">
          <a:xfrm>
            <a:off x="457200" y="152400"/>
            <a:ext cx="8229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CA" smtClean="0"/>
          </a:p>
        </p:txBody>
      </p:sp>
      <p:sp>
        <p:nvSpPr>
          <p:cNvPr id="299012" name="Rectangle 4"/>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4D82AE"/>
                </a:solidFill>
              </a:defRPr>
            </a:lvl1pPr>
          </a:lstStyle>
          <a:p>
            <a:fld id="{2A9E36C7-97FF-48E5-BBCB-7045F973A1A0}" type="slidenum">
              <a:rPr lang="en-CA"/>
              <a:pPr/>
              <a:t>‹#›</a:t>
            </a:fld>
            <a:endParaRPr lang="en-CA"/>
          </a:p>
        </p:txBody>
      </p:sp>
      <p:pic>
        <p:nvPicPr>
          <p:cNvPr id="299013" name="Picture 5" descr="GLH-Logo_Eng_Tagline_PMS2955U"/>
          <p:cNvPicPr>
            <a:picLocks noChangeAspect="1" noChangeArrowheads="1"/>
          </p:cNvPicPr>
          <p:nvPr/>
        </p:nvPicPr>
        <p:blipFill>
          <a:blip r:embed="rId13" cstate="print"/>
          <a:srcRect b="20126"/>
          <a:stretch>
            <a:fillRect/>
          </a:stretch>
        </p:blipFill>
        <p:spPr bwMode="auto">
          <a:xfrm>
            <a:off x="7239000" y="6051550"/>
            <a:ext cx="1447800" cy="425450"/>
          </a:xfrm>
          <a:prstGeom prst="rect">
            <a:avLst/>
          </a:prstGeom>
          <a:noFill/>
        </p:spPr>
      </p:pic>
      <p:sp>
        <p:nvSpPr>
          <p:cNvPr id="299014" name="Rectangle 6"/>
          <p:cNvSpPr>
            <a:spLocks noGrp="1" noChangeArrowheads="1"/>
          </p:cNvSpPr>
          <p:nvPr>
            <p:ph type="body" idx="1"/>
          </p:nvPr>
        </p:nvSpPr>
        <p:spPr bwMode="auto">
          <a:xfrm>
            <a:off x="457200" y="10668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r" rtl="0" eaLnBrk="1" fontAlgn="base" hangingPunct="1">
        <a:spcBef>
          <a:spcPct val="0"/>
        </a:spcBef>
        <a:spcAft>
          <a:spcPct val="0"/>
        </a:spcAft>
        <a:defRPr sz="2800" b="1">
          <a:solidFill>
            <a:schemeClr val="bg1"/>
          </a:solidFill>
          <a:latin typeface="+mj-lt"/>
          <a:ea typeface="+mj-ea"/>
          <a:cs typeface="+mj-cs"/>
        </a:defRPr>
      </a:lvl1pPr>
      <a:lvl2pPr algn="r" rtl="0" eaLnBrk="1" fontAlgn="base" hangingPunct="1">
        <a:spcBef>
          <a:spcPct val="0"/>
        </a:spcBef>
        <a:spcAft>
          <a:spcPct val="0"/>
        </a:spcAft>
        <a:defRPr sz="2800" b="1">
          <a:solidFill>
            <a:schemeClr val="bg1"/>
          </a:solidFill>
          <a:latin typeface="Arial" charset="0"/>
        </a:defRPr>
      </a:lvl2pPr>
      <a:lvl3pPr algn="r" rtl="0" eaLnBrk="1" fontAlgn="base" hangingPunct="1">
        <a:spcBef>
          <a:spcPct val="0"/>
        </a:spcBef>
        <a:spcAft>
          <a:spcPct val="0"/>
        </a:spcAft>
        <a:defRPr sz="2800" b="1">
          <a:solidFill>
            <a:schemeClr val="bg1"/>
          </a:solidFill>
          <a:latin typeface="Arial" charset="0"/>
        </a:defRPr>
      </a:lvl3pPr>
      <a:lvl4pPr algn="r" rtl="0" eaLnBrk="1" fontAlgn="base" hangingPunct="1">
        <a:spcBef>
          <a:spcPct val="0"/>
        </a:spcBef>
        <a:spcAft>
          <a:spcPct val="0"/>
        </a:spcAft>
        <a:defRPr sz="2800" b="1">
          <a:solidFill>
            <a:schemeClr val="bg1"/>
          </a:solidFill>
          <a:latin typeface="Arial" charset="0"/>
        </a:defRPr>
      </a:lvl4pPr>
      <a:lvl5pPr algn="r" rtl="0" eaLnBrk="1" fontAlgn="base" hangingPunct="1">
        <a:spcBef>
          <a:spcPct val="0"/>
        </a:spcBef>
        <a:spcAft>
          <a:spcPct val="0"/>
        </a:spcAft>
        <a:defRPr sz="2800" b="1">
          <a:solidFill>
            <a:schemeClr val="bg1"/>
          </a:solidFill>
          <a:latin typeface="Arial" charset="0"/>
        </a:defRPr>
      </a:lvl5pPr>
      <a:lvl6pPr marL="457200" algn="r" rtl="0" eaLnBrk="1" fontAlgn="base" hangingPunct="1">
        <a:spcBef>
          <a:spcPct val="0"/>
        </a:spcBef>
        <a:spcAft>
          <a:spcPct val="0"/>
        </a:spcAft>
        <a:defRPr sz="2800" b="1">
          <a:solidFill>
            <a:schemeClr val="bg1"/>
          </a:solidFill>
          <a:latin typeface="Arial" charset="0"/>
        </a:defRPr>
      </a:lvl6pPr>
      <a:lvl7pPr marL="914400" algn="r" rtl="0" eaLnBrk="1" fontAlgn="base" hangingPunct="1">
        <a:spcBef>
          <a:spcPct val="0"/>
        </a:spcBef>
        <a:spcAft>
          <a:spcPct val="0"/>
        </a:spcAft>
        <a:defRPr sz="2800" b="1">
          <a:solidFill>
            <a:schemeClr val="bg1"/>
          </a:solidFill>
          <a:latin typeface="Arial" charset="0"/>
        </a:defRPr>
      </a:lvl7pPr>
      <a:lvl8pPr marL="1371600" algn="r" rtl="0" eaLnBrk="1" fontAlgn="base" hangingPunct="1">
        <a:spcBef>
          <a:spcPct val="0"/>
        </a:spcBef>
        <a:spcAft>
          <a:spcPct val="0"/>
        </a:spcAft>
        <a:defRPr sz="2800" b="1">
          <a:solidFill>
            <a:schemeClr val="bg1"/>
          </a:solidFill>
          <a:latin typeface="Arial" charset="0"/>
        </a:defRPr>
      </a:lvl8pPr>
      <a:lvl9pPr marL="1828800" algn="r" rtl="0" eaLnBrk="1" fontAlgn="base" hangingPunct="1">
        <a:spcBef>
          <a:spcPct val="0"/>
        </a:spcBef>
        <a:spcAft>
          <a:spcPct val="0"/>
        </a:spcAft>
        <a:defRPr sz="2800" b="1">
          <a:solidFill>
            <a:schemeClr val="bg1"/>
          </a:solidFill>
          <a:latin typeface="Arial" charset="0"/>
        </a:defRPr>
      </a:lvl9pPr>
    </p:titleStyle>
    <p:bodyStyle>
      <a:lvl1pPr marL="304800" indent="-304800" algn="l" rtl="0" eaLnBrk="1" fontAlgn="base" hangingPunct="1">
        <a:spcBef>
          <a:spcPct val="20000"/>
        </a:spcBef>
        <a:spcAft>
          <a:spcPct val="0"/>
        </a:spcAft>
        <a:buChar char="•"/>
        <a:defRPr sz="2600" b="1">
          <a:solidFill>
            <a:srgbClr val="4D82AE"/>
          </a:solidFill>
          <a:latin typeface="+mn-lt"/>
          <a:ea typeface="+mn-ea"/>
          <a:cs typeface="+mn-cs"/>
        </a:defRPr>
      </a:lvl1pPr>
      <a:lvl2pPr marL="606425" indent="-206375" algn="l" rtl="0" eaLnBrk="1" fontAlgn="base" hangingPunct="1">
        <a:spcBef>
          <a:spcPct val="20000"/>
        </a:spcBef>
        <a:spcAft>
          <a:spcPct val="0"/>
        </a:spcAft>
        <a:buChar char="•"/>
        <a:defRPr sz="2400">
          <a:solidFill>
            <a:schemeClr val="tx1"/>
          </a:solidFill>
          <a:latin typeface="+mn-lt"/>
        </a:defRPr>
      </a:lvl2pPr>
      <a:lvl3pPr marL="949325" indent="-228600" algn="l" rtl="0" eaLnBrk="1" fontAlgn="base" hangingPunct="1">
        <a:spcBef>
          <a:spcPct val="20000"/>
        </a:spcBef>
        <a:spcAft>
          <a:spcPct val="0"/>
        </a:spcAft>
        <a:buChar char="•"/>
        <a:defRPr sz="2200">
          <a:solidFill>
            <a:schemeClr val="tx1"/>
          </a:solidFill>
          <a:latin typeface="+mn-lt"/>
        </a:defRPr>
      </a:lvl3pPr>
      <a:lvl4pPr marL="1371600" indent="-228600" algn="l" rtl="0" eaLnBrk="1" fontAlgn="base" hangingPunct="1">
        <a:spcBef>
          <a:spcPct val="20000"/>
        </a:spcBef>
        <a:spcAft>
          <a:spcPct val="0"/>
        </a:spcAft>
        <a:buChar char="•"/>
        <a:defRPr sz="2000">
          <a:solidFill>
            <a:schemeClr val="tx1"/>
          </a:solidFill>
          <a:latin typeface="+mn-lt"/>
        </a:defRPr>
      </a:lvl4pPr>
      <a:lvl5pPr marL="1828800" indent="-228600" algn="l" rtl="0" eaLnBrk="1" fontAlgn="base" hangingPunct="1">
        <a:spcBef>
          <a:spcPct val="20000"/>
        </a:spcBef>
        <a:spcAft>
          <a:spcPct val="0"/>
        </a:spcAft>
        <a:buChar char="•"/>
        <a:defRPr>
          <a:solidFill>
            <a:schemeClr val="tx1"/>
          </a:solidFill>
          <a:latin typeface="+mn-lt"/>
        </a:defRPr>
      </a:lvl5pPr>
      <a:lvl6pPr marL="2286000" indent="-228600" algn="l" rtl="0" eaLnBrk="1" fontAlgn="base" hangingPunct="1">
        <a:spcBef>
          <a:spcPct val="20000"/>
        </a:spcBef>
        <a:spcAft>
          <a:spcPct val="0"/>
        </a:spcAft>
        <a:buChar char="•"/>
        <a:defRPr>
          <a:solidFill>
            <a:schemeClr val="tx1"/>
          </a:solidFill>
          <a:latin typeface="+mn-lt"/>
        </a:defRPr>
      </a:lvl6pPr>
      <a:lvl7pPr marL="2743200" indent="-228600" algn="l" rtl="0" eaLnBrk="1" fontAlgn="base" hangingPunct="1">
        <a:spcBef>
          <a:spcPct val="20000"/>
        </a:spcBef>
        <a:spcAft>
          <a:spcPct val="0"/>
        </a:spcAft>
        <a:buChar char="•"/>
        <a:defRPr>
          <a:solidFill>
            <a:schemeClr val="tx1"/>
          </a:solidFill>
          <a:latin typeface="+mn-lt"/>
        </a:defRPr>
      </a:lvl7pPr>
      <a:lvl8pPr marL="3200400" indent="-228600" algn="l" rtl="0" eaLnBrk="1" fontAlgn="base" hangingPunct="1">
        <a:spcBef>
          <a:spcPct val="20000"/>
        </a:spcBef>
        <a:spcAft>
          <a:spcPct val="0"/>
        </a:spcAft>
        <a:buChar char="•"/>
        <a:defRPr>
          <a:solidFill>
            <a:schemeClr val="tx1"/>
          </a:solidFill>
          <a:latin typeface="+mn-lt"/>
        </a:defRPr>
      </a:lvl8pPr>
      <a:lvl9pPr marL="36576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0" y="0"/>
            <a:ext cx="9144000" cy="6858000"/>
          </a:xfrm>
          <a:prstGeom prst="rect">
            <a:avLst/>
          </a:prstGeom>
          <a:solidFill>
            <a:srgbClr val="005289"/>
          </a:solidFill>
          <a:ln w="9525">
            <a:solidFill>
              <a:schemeClr val="tx1"/>
            </a:solidFill>
            <a:miter lim="800000"/>
            <a:headEnd/>
            <a:tailEnd/>
          </a:ln>
          <a:effectLst/>
        </p:spPr>
        <p:txBody>
          <a:bodyPr wrap="none" anchor="ctr"/>
          <a:lstStyle/>
          <a:p>
            <a:pPr algn="ctr"/>
            <a:endParaRPr lang="en-US"/>
          </a:p>
        </p:txBody>
      </p:sp>
      <p:pic>
        <p:nvPicPr>
          <p:cNvPr id="302084" name="Picture 4" descr="GLH-Logo_Eng_Tagline_KO"/>
          <p:cNvPicPr>
            <a:picLocks noChangeAspect="1" noChangeArrowheads="1"/>
          </p:cNvPicPr>
          <p:nvPr/>
        </p:nvPicPr>
        <p:blipFill>
          <a:blip r:embed="rId13" cstate="print"/>
          <a:srcRect/>
          <a:stretch>
            <a:fillRect/>
          </a:stretch>
        </p:blipFill>
        <p:spPr bwMode="auto">
          <a:xfrm>
            <a:off x="6629400" y="5314950"/>
            <a:ext cx="2089150" cy="695325"/>
          </a:xfrm>
          <a:prstGeom prst="rect">
            <a:avLst/>
          </a:prstGeom>
          <a:noFill/>
        </p:spPr>
      </p:pic>
      <p:sp>
        <p:nvSpPr>
          <p:cNvPr id="302085" name="Text Box 5"/>
          <p:cNvSpPr txBox="1">
            <a:spLocks noChangeArrowheads="1"/>
          </p:cNvSpPr>
          <p:nvPr/>
        </p:nvSpPr>
        <p:spPr bwMode="auto">
          <a:xfrm>
            <a:off x="457200" y="1600200"/>
            <a:ext cx="2209800" cy="579438"/>
          </a:xfrm>
          <a:prstGeom prst="rect">
            <a:avLst/>
          </a:prstGeom>
          <a:noFill/>
          <a:ln w="9525" algn="ctr">
            <a:noFill/>
            <a:miter lim="800000"/>
            <a:headEnd/>
            <a:tailEnd/>
          </a:ln>
          <a:effectLst/>
        </p:spPr>
        <p:txBody>
          <a:bodyPr>
            <a:spAutoFit/>
          </a:bodyPr>
          <a:lstStyle/>
          <a:p>
            <a:pPr algn="l">
              <a:spcBef>
                <a:spcPct val="50000"/>
              </a:spcBef>
            </a:pPr>
            <a:r>
              <a:rPr lang="en-CA" sz="3200">
                <a:solidFill>
                  <a:schemeClr val="bg1"/>
                </a:solidFill>
              </a:rPr>
              <a:t>Thank You</a:t>
            </a:r>
          </a:p>
        </p:txBody>
      </p:sp>
      <p:sp>
        <p:nvSpPr>
          <p:cNvPr id="6" name="Text Box 3"/>
          <p:cNvSpPr txBox="1">
            <a:spLocks noChangeArrowheads="1"/>
          </p:cNvSpPr>
          <p:nvPr userDrawn="1"/>
        </p:nvSpPr>
        <p:spPr bwMode="auto">
          <a:xfrm>
            <a:off x="0" y="6324600"/>
            <a:ext cx="9144000" cy="366713"/>
          </a:xfrm>
          <a:prstGeom prst="rect">
            <a:avLst/>
          </a:prstGeom>
          <a:noFill/>
          <a:ln w="9525">
            <a:noFill/>
            <a:miter lim="800000"/>
            <a:headEnd/>
            <a:tailEnd/>
          </a:ln>
          <a:effectLst/>
        </p:spPr>
        <p:txBody>
          <a:bodyPr>
            <a:spAutoFit/>
          </a:bodyPr>
          <a:lstStyle/>
          <a:p>
            <a:pPr algn="ctr" eaLnBrk="0" hangingPunct="0">
              <a:spcBef>
                <a:spcPct val="50000"/>
              </a:spcBef>
              <a:defRPr/>
            </a:pPr>
            <a:r>
              <a:rPr lang="en-CA" sz="1300" dirty="0" err="1">
                <a:solidFill>
                  <a:schemeClr val="bg1"/>
                </a:solidFill>
              </a:rPr>
              <a:t>montr</a:t>
            </a:r>
            <a:r>
              <a:rPr lang="en-US" altLang="ja-JP" sz="1300" dirty="0" err="1">
                <a:solidFill>
                  <a:schemeClr val="bg1"/>
                </a:solidFill>
              </a:rPr>
              <a:t>éal</a:t>
            </a:r>
            <a:r>
              <a:rPr lang="en-US" altLang="ja-JP" sz="1300" dirty="0">
                <a:solidFill>
                  <a:schemeClr val="bg1"/>
                </a:solidFill>
              </a:rPr>
              <a:t>  </a:t>
            </a:r>
            <a:r>
              <a:rPr lang="en-CA" sz="1400" dirty="0">
                <a:solidFill>
                  <a:schemeClr val="bg1"/>
                </a:solidFill>
                <a:latin typeface="Symbol" pitchFamily="18" charset="2"/>
              </a:rPr>
              <a:t>·</a:t>
            </a:r>
            <a:r>
              <a:rPr lang="en-US" altLang="ja-JP" sz="1300" dirty="0">
                <a:solidFill>
                  <a:schemeClr val="bg1"/>
                </a:solidFill>
              </a:rPr>
              <a:t>  </a:t>
            </a:r>
            <a:r>
              <a:rPr lang="en-US" altLang="ja-JP" sz="1300" dirty="0" err="1">
                <a:solidFill>
                  <a:schemeClr val="bg1"/>
                </a:solidFill>
              </a:rPr>
              <a:t>ottawa</a:t>
            </a:r>
            <a:r>
              <a:rPr lang="en-US" altLang="ja-JP" sz="1300" dirty="0">
                <a:solidFill>
                  <a:schemeClr val="bg1"/>
                </a:solidFill>
              </a:rPr>
              <a:t>  </a:t>
            </a:r>
            <a:r>
              <a:rPr lang="en-CA" sz="1400" dirty="0">
                <a:solidFill>
                  <a:schemeClr val="bg1"/>
                </a:solidFill>
                <a:latin typeface="Symbol" pitchFamily="18" charset="2"/>
              </a:rPr>
              <a:t>· </a:t>
            </a:r>
            <a:r>
              <a:rPr lang="en-US" altLang="ja-JP" sz="1300" dirty="0">
                <a:solidFill>
                  <a:schemeClr val="bg1"/>
                </a:solidFill>
              </a:rPr>
              <a:t> </a:t>
            </a:r>
            <a:r>
              <a:rPr lang="en-US" altLang="ja-JP" sz="1300" dirty="0" err="1">
                <a:solidFill>
                  <a:schemeClr val="bg1"/>
                </a:solidFill>
              </a:rPr>
              <a:t>toronto</a:t>
            </a:r>
            <a:r>
              <a:rPr lang="en-US" altLang="ja-JP" dirty="0">
                <a:solidFill>
                  <a:schemeClr val="bg1"/>
                </a:solidFill>
              </a:rPr>
              <a:t>  </a:t>
            </a:r>
            <a:r>
              <a:rPr lang="en-CA" sz="1400" dirty="0">
                <a:solidFill>
                  <a:schemeClr val="bg1"/>
                </a:solidFill>
                <a:latin typeface="Symbol" pitchFamily="18" charset="2"/>
              </a:rPr>
              <a:t>· </a:t>
            </a:r>
            <a:r>
              <a:rPr lang="en-US" altLang="ja-JP" dirty="0">
                <a:solidFill>
                  <a:schemeClr val="bg1"/>
                </a:solidFill>
              </a:rPr>
              <a:t> </a:t>
            </a:r>
            <a:r>
              <a:rPr lang="en-US" altLang="ja-JP" sz="1300" dirty="0" err="1">
                <a:solidFill>
                  <a:schemeClr val="bg1"/>
                </a:solidFill>
              </a:rPr>
              <a:t>hamilton</a:t>
            </a:r>
            <a:r>
              <a:rPr lang="en-US" altLang="ja-JP" sz="1300" dirty="0">
                <a:solidFill>
                  <a:schemeClr val="bg1"/>
                </a:solidFill>
              </a:rPr>
              <a:t>  </a:t>
            </a:r>
            <a:r>
              <a:rPr lang="en-CA" sz="1400" dirty="0">
                <a:solidFill>
                  <a:schemeClr val="bg1"/>
                </a:solidFill>
                <a:latin typeface="Symbol" pitchFamily="18" charset="2"/>
              </a:rPr>
              <a:t>· </a:t>
            </a:r>
            <a:r>
              <a:rPr lang="en-US" altLang="ja-JP" sz="1300" dirty="0">
                <a:solidFill>
                  <a:schemeClr val="bg1"/>
                </a:solidFill>
              </a:rPr>
              <a:t> waterloo region  </a:t>
            </a:r>
            <a:r>
              <a:rPr lang="en-CA" sz="1400" dirty="0">
                <a:solidFill>
                  <a:schemeClr val="bg1"/>
                </a:solidFill>
                <a:latin typeface="Symbol" pitchFamily="18" charset="2"/>
              </a:rPr>
              <a:t>· </a:t>
            </a:r>
            <a:r>
              <a:rPr lang="en-US" altLang="ja-JP" sz="1300" dirty="0">
                <a:solidFill>
                  <a:schemeClr val="bg1"/>
                </a:solidFill>
              </a:rPr>
              <a:t> </a:t>
            </a:r>
            <a:r>
              <a:rPr lang="en-US" altLang="ja-JP" sz="1300" dirty="0" err="1">
                <a:solidFill>
                  <a:schemeClr val="bg1"/>
                </a:solidFill>
              </a:rPr>
              <a:t>calgary</a:t>
            </a:r>
            <a:r>
              <a:rPr lang="en-US" altLang="ja-JP" sz="1300" dirty="0">
                <a:solidFill>
                  <a:schemeClr val="bg1"/>
                </a:solidFill>
              </a:rPr>
              <a:t>  </a:t>
            </a:r>
            <a:r>
              <a:rPr lang="en-CA" sz="1400" dirty="0">
                <a:solidFill>
                  <a:schemeClr val="bg1"/>
                </a:solidFill>
                <a:latin typeface="Symbol" pitchFamily="18" charset="2"/>
              </a:rPr>
              <a:t>· </a:t>
            </a:r>
            <a:r>
              <a:rPr lang="en-CA" dirty="0">
                <a:solidFill>
                  <a:schemeClr val="bg1"/>
                </a:solidFill>
                <a:latin typeface="Symbol" pitchFamily="18" charset="2"/>
              </a:rPr>
              <a:t> </a:t>
            </a:r>
            <a:r>
              <a:rPr lang="en-US" altLang="ja-JP" sz="1300" dirty="0" err="1">
                <a:solidFill>
                  <a:schemeClr val="bg1"/>
                </a:solidFill>
              </a:rPr>
              <a:t>vancouver</a:t>
            </a:r>
            <a:r>
              <a:rPr lang="en-US" altLang="ja-JP" sz="1300" dirty="0">
                <a:solidFill>
                  <a:schemeClr val="bg1"/>
                </a:solidFill>
              </a:rPr>
              <a:t>  </a:t>
            </a:r>
            <a:r>
              <a:rPr lang="en-CA" sz="1400" dirty="0">
                <a:solidFill>
                  <a:schemeClr val="bg1"/>
                </a:solidFill>
                <a:latin typeface="Symbol" pitchFamily="18" charset="2"/>
              </a:rPr>
              <a:t>·</a:t>
            </a:r>
            <a:r>
              <a:rPr lang="en-US" altLang="ja-JP" sz="1300" dirty="0">
                <a:solidFill>
                  <a:schemeClr val="bg1"/>
                </a:solidFill>
              </a:rPr>
              <a:t>  </a:t>
            </a:r>
            <a:r>
              <a:rPr lang="en-US" altLang="ja-JP" sz="1300" dirty="0" err="1" smtClean="0">
                <a:solidFill>
                  <a:schemeClr val="bg1"/>
                </a:solidFill>
              </a:rPr>
              <a:t>beijing</a:t>
            </a:r>
            <a:r>
              <a:rPr lang="en-US" altLang="ja-JP" sz="1300" dirty="0" smtClean="0">
                <a:solidFill>
                  <a:schemeClr val="bg1"/>
                </a:solidFill>
              </a:rPr>
              <a:t>  </a:t>
            </a:r>
            <a:r>
              <a:rPr lang="en-CA" sz="1400" dirty="0">
                <a:solidFill>
                  <a:schemeClr val="bg1"/>
                </a:solidFill>
                <a:latin typeface="Symbol" pitchFamily="18" charset="2"/>
              </a:rPr>
              <a:t>· </a:t>
            </a:r>
            <a:r>
              <a:rPr lang="en-US" altLang="ja-JP" sz="1300" dirty="0">
                <a:solidFill>
                  <a:schemeClr val="bg1"/>
                </a:solidFill>
              </a:rPr>
              <a:t> </a:t>
            </a:r>
            <a:r>
              <a:rPr lang="en-US" altLang="ja-JP" sz="1300" dirty="0" err="1">
                <a:solidFill>
                  <a:schemeClr val="bg1"/>
                </a:solidFill>
              </a:rPr>
              <a:t>moscow</a:t>
            </a:r>
            <a:r>
              <a:rPr lang="en-US" altLang="ja-JP" sz="1300" dirty="0">
                <a:solidFill>
                  <a:schemeClr val="bg1"/>
                </a:solidFill>
              </a:rPr>
              <a:t>  </a:t>
            </a:r>
            <a:r>
              <a:rPr lang="en-CA" sz="1400" dirty="0">
                <a:solidFill>
                  <a:schemeClr val="bg1"/>
                </a:solidFill>
                <a:latin typeface="Symbol" pitchFamily="18" charset="2"/>
              </a:rPr>
              <a:t>· </a:t>
            </a:r>
            <a:r>
              <a:rPr lang="en-US" altLang="ja-JP" sz="1300" dirty="0">
                <a:solidFill>
                  <a:schemeClr val="bg1"/>
                </a:solidFill>
              </a:rPr>
              <a:t> </a:t>
            </a:r>
            <a:r>
              <a:rPr lang="en-US" altLang="ja-JP" sz="1300" dirty="0" err="1">
                <a:solidFill>
                  <a:schemeClr val="bg1"/>
                </a:solidFill>
              </a:rPr>
              <a:t>london</a:t>
            </a:r>
            <a:endParaRPr lang="en-CA" sz="13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marL="228600" indent="-228600" algn="l" rtl="0" fontAlgn="base">
        <a:spcBef>
          <a:spcPct val="0"/>
        </a:spcBef>
        <a:spcAft>
          <a:spcPct val="0"/>
        </a:spcAft>
        <a:buSzPct val="130000"/>
        <a:buChar char="•"/>
        <a:defRPr b="1">
          <a:solidFill>
            <a:schemeClr val="bg1"/>
          </a:solidFill>
          <a:latin typeface="+mj-lt"/>
          <a:ea typeface="+mj-ea"/>
          <a:cs typeface="+mj-cs"/>
        </a:defRPr>
      </a:lvl1pPr>
      <a:lvl2pPr marL="228600" indent="-228600" algn="l" rtl="0" fontAlgn="base">
        <a:spcBef>
          <a:spcPct val="0"/>
        </a:spcBef>
        <a:spcAft>
          <a:spcPct val="0"/>
        </a:spcAft>
        <a:buSzPct val="130000"/>
        <a:buChar char="•"/>
        <a:defRPr b="1">
          <a:solidFill>
            <a:schemeClr val="bg1"/>
          </a:solidFill>
          <a:latin typeface="Arial" charset="0"/>
        </a:defRPr>
      </a:lvl2pPr>
      <a:lvl3pPr marL="228600" indent="-228600" algn="l" rtl="0" fontAlgn="base">
        <a:spcBef>
          <a:spcPct val="0"/>
        </a:spcBef>
        <a:spcAft>
          <a:spcPct val="0"/>
        </a:spcAft>
        <a:buSzPct val="130000"/>
        <a:buChar char="•"/>
        <a:defRPr b="1">
          <a:solidFill>
            <a:schemeClr val="bg1"/>
          </a:solidFill>
          <a:latin typeface="Arial" charset="0"/>
        </a:defRPr>
      </a:lvl3pPr>
      <a:lvl4pPr marL="228600" indent="-228600" algn="l" rtl="0" fontAlgn="base">
        <a:spcBef>
          <a:spcPct val="0"/>
        </a:spcBef>
        <a:spcAft>
          <a:spcPct val="0"/>
        </a:spcAft>
        <a:buSzPct val="130000"/>
        <a:buChar char="•"/>
        <a:defRPr b="1">
          <a:solidFill>
            <a:schemeClr val="bg1"/>
          </a:solidFill>
          <a:latin typeface="Arial" charset="0"/>
        </a:defRPr>
      </a:lvl4pPr>
      <a:lvl5pPr marL="228600" indent="-228600" algn="l" rtl="0" fontAlgn="base">
        <a:spcBef>
          <a:spcPct val="0"/>
        </a:spcBef>
        <a:spcAft>
          <a:spcPct val="0"/>
        </a:spcAft>
        <a:buSzPct val="130000"/>
        <a:buChar char="•"/>
        <a:defRPr b="1">
          <a:solidFill>
            <a:schemeClr val="bg1"/>
          </a:solidFill>
          <a:latin typeface="Arial" charset="0"/>
        </a:defRPr>
      </a:lvl5pPr>
      <a:lvl6pPr marL="685800" indent="-228600" algn="l" rtl="0" fontAlgn="base">
        <a:spcBef>
          <a:spcPct val="0"/>
        </a:spcBef>
        <a:spcAft>
          <a:spcPct val="0"/>
        </a:spcAft>
        <a:buSzPct val="130000"/>
        <a:buChar char="•"/>
        <a:defRPr b="1">
          <a:solidFill>
            <a:schemeClr val="bg1"/>
          </a:solidFill>
          <a:latin typeface="Arial" charset="0"/>
        </a:defRPr>
      </a:lvl6pPr>
      <a:lvl7pPr marL="1143000" indent="-228600" algn="l" rtl="0" fontAlgn="base">
        <a:spcBef>
          <a:spcPct val="0"/>
        </a:spcBef>
        <a:spcAft>
          <a:spcPct val="0"/>
        </a:spcAft>
        <a:buSzPct val="130000"/>
        <a:buChar char="•"/>
        <a:defRPr b="1">
          <a:solidFill>
            <a:schemeClr val="bg1"/>
          </a:solidFill>
          <a:latin typeface="Arial" charset="0"/>
        </a:defRPr>
      </a:lvl7pPr>
      <a:lvl8pPr marL="1600200" indent="-228600" algn="l" rtl="0" fontAlgn="base">
        <a:spcBef>
          <a:spcPct val="0"/>
        </a:spcBef>
        <a:spcAft>
          <a:spcPct val="0"/>
        </a:spcAft>
        <a:buSzPct val="130000"/>
        <a:buChar char="•"/>
        <a:defRPr b="1">
          <a:solidFill>
            <a:schemeClr val="bg1"/>
          </a:solidFill>
          <a:latin typeface="Arial" charset="0"/>
        </a:defRPr>
      </a:lvl8pPr>
      <a:lvl9pPr marL="2057400" indent="-228600" algn="l" rtl="0" fontAlgn="base">
        <a:spcBef>
          <a:spcPct val="0"/>
        </a:spcBef>
        <a:spcAft>
          <a:spcPct val="0"/>
        </a:spcAft>
        <a:buSzPct val="130000"/>
        <a:buChar char="•"/>
        <a:defRPr b="1">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1" name="Rectangle 1053"/>
          <p:cNvSpPr>
            <a:spLocks noGrp="1" noChangeArrowheads="1"/>
          </p:cNvSpPr>
          <p:nvPr>
            <p:ph type="ctrTitle"/>
          </p:nvPr>
        </p:nvSpPr>
        <p:spPr>
          <a:xfrm>
            <a:off x="3276600" y="3789040"/>
            <a:ext cx="5486400" cy="1800200"/>
          </a:xfrm>
        </p:spPr>
        <p:txBody>
          <a:bodyPr/>
          <a:lstStyle/>
          <a:p>
            <a:pPr algn="l"/>
            <a:r>
              <a:rPr lang="en-US" sz="2400" dirty="0" smtClean="0">
                <a:solidFill>
                  <a:srgbClr val="4D82AE"/>
                </a:solidFill>
                <a:latin typeface="+mn-lt"/>
              </a:rPr>
              <a:t>RENEWABLE </a:t>
            </a:r>
            <a:r>
              <a:rPr lang="en-US" sz="2400" dirty="0" smtClean="0">
                <a:solidFill>
                  <a:srgbClr val="4D82AE"/>
                </a:solidFill>
                <a:latin typeface="+mn-lt"/>
              </a:rPr>
              <a:t>ENERGY IN CANADA:</a:t>
            </a:r>
            <a:br>
              <a:rPr lang="en-US" sz="2400" dirty="0" smtClean="0">
                <a:solidFill>
                  <a:srgbClr val="4D82AE"/>
                </a:solidFill>
                <a:latin typeface="+mn-lt"/>
              </a:rPr>
            </a:br>
            <a:r>
              <a:rPr lang="en-US" sz="2400" dirty="0" smtClean="0">
                <a:solidFill>
                  <a:srgbClr val="4D82AE"/>
                </a:solidFill>
                <a:latin typeface="+mn-lt"/>
              </a:rPr>
              <a:t>An </a:t>
            </a:r>
            <a:r>
              <a:rPr lang="en-US" sz="2400" dirty="0" smtClean="0">
                <a:solidFill>
                  <a:srgbClr val="4D82AE"/>
                </a:solidFill>
                <a:latin typeface="+mn-lt"/>
              </a:rPr>
              <a:t>Overview</a:t>
            </a:r>
            <a:br>
              <a:rPr lang="en-US" sz="2400" dirty="0" smtClean="0">
                <a:solidFill>
                  <a:srgbClr val="4D82AE"/>
                </a:solidFill>
                <a:latin typeface="+mn-lt"/>
              </a:rPr>
            </a:br>
            <a:r>
              <a:rPr lang="en-US" sz="2400" dirty="0" smtClean="0">
                <a:solidFill>
                  <a:srgbClr val="4D82AE"/>
                </a:solidFill>
                <a:latin typeface="+mn-lt"/>
              </a:rPr>
              <a:t/>
            </a:r>
            <a:br>
              <a:rPr lang="en-US" sz="2400" dirty="0" smtClean="0">
                <a:solidFill>
                  <a:srgbClr val="4D82AE"/>
                </a:solidFill>
                <a:latin typeface="+mn-lt"/>
              </a:rPr>
            </a:br>
            <a:r>
              <a:rPr lang="en-US" sz="2400" dirty="0" err="1" smtClean="0">
                <a:solidFill>
                  <a:srgbClr val="4D82AE"/>
                </a:solidFill>
                <a:latin typeface="+mn-lt"/>
              </a:rPr>
              <a:t>Seminario</a:t>
            </a:r>
            <a:r>
              <a:rPr lang="en-US" sz="2400" dirty="0" smtClean="0">
                <a:solidFill>
                  <a:srgbClr val="4D82AE"/>
                </a:solidFill>
                <a:latin typeface="+mn-lt"/>
              </a:rPr>
              <a:t> Americano De </a:t>
            </a:r>
            <a:r>
              <a:rPr lang="en-US" sz="2400" dirty="0" err="1" smtClean="0">
                <a:solidFill>
                  <a:srgbClr val="4D82AE"/>
                </a:solidFill>
                <a:latin typeface="+mn-lt"/>
              </a:rPr>
              <a:t>Derecho</a:t>
            </a:r>
            <a:r>
              <a:rPr lang="en-US" sz="2400" dirty="0" smtClean="0">
                <a:solidFill>
                  <a:srgbClr val="4D82AE"/>
                </a:solidFill>
                <a:latin typeface="+mn-lt"/>
              </a:rPr>
              <a:t> </a:t>
            </a:r>
            <a:r>
              <a:rPr lang="en-US" sz="2400" dirty="0" err="1" smtClean="0">
                <a:solidFill>
                  <a:srgbClr val="4D82AE"/>
                </a:solidFill>
                <a:latin typeface="+mn-lt"/>
              </a:rPr>
              <a:t>Ambiental</a:t>
            </a:r>
            <a:r>
              <a:rPr lang="en-US" sz="2400" dirty="0" smtClean="0">
                <a:solidFill>
                  <a:srgbClr val="4D82AE"/>
                </a:solidFill>
                <a:latin typeface="+mn-lt"/>
              </a:rPr>
              <a:t> – October 2014</a:t>
            </a:r>
            <a:r>
              <a:rPr lang="en-US" dirty="0" smtClean="0">
                <a:solidFill>
                  <a:srgbClr val="4D82AE"/>
                </a:solidFill>
                <a:latin typeface="Calibri" pitchFamily="34" charset="0"/>
              </a:rPr>
              <a:t/>
            </a:r>
            <a:br>
              <a:rPr lang="en-US" dirty="0" smtClean="0">
                <a:solidFill>
                  <a:srgbClr val="4D82AE"/>
                </a:solidFill>
                <a:latin typeface="Calibri" pitchFamily="34" charset="0"/>
              </a:rPr>
            </a:br>
            <a:endParaRPr lang="en-US" dirty="0"/>
          </a:p>
        </p:txBody>
      </p:sp>
      <p:sp>
        <p:nvSpPr>
          <p:cNvPr id="13342" name="Rectangle 1054"/>
          <p:cNvSpPr>
            <a:spLocks noGrp="1" noChangeArrowheads="1"/>
          </p:cNvSpPr>
          <p:nvPr>
            <p:ph type="subTitle" idx="1"/>
          </p:nvPr>
        </p:nvSpPr>
        <p:spPr>
          <a:xfrm>
            <a:off x="395536" y="5373216"/>
            <a:ext cx="4752975" cy="914400"/>
          </a:xfrm>
        </p:spPr>
        <p:txBody>
          <a:bodyPr/>
          <a:lstStyle/>
          <a:p>
            <a:pPr marL="342900" indent="-342900"/>
            <a:r>
              <a:rPr lang="en-US" sz="2000" dirty="0" smtClean="0"/>
              <a:t>Jennifer Danahy</a:t>
            </a:r>
          </a:p>
          <a:p>
            <a:pPr marL="342900" indent="-342900"/>
            <a:r>
              <a:rPr lang="en-US" dirty="0" smtClean="0"/>
              <a:t>Partner, Environmental Law Group</a:t>
            </a:r>
          </a:p>
          <a:p>
            <a:pPr marL="342900" indent="-342900"/>
            <a:r>
              <a:rPr lang="en-US" dirty="0" smtClean="0"/>
              <a:t>Certified Specialist in Environmental Law</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n-lt"/>
              </a:rPr>
              <a:t>RECENT CHANGES TO THE FIT PROGRAM</a:t>
            </a:r>
            <a:endParaRPr lang="en-CA" dirty="0">
              <a:latin typeface="+mn-lt"/>
            </a:endParaRPr>
          </a:p>
        </p:txBody>
      </p:sp>
      <p:sp>
        <p:nvSpPr>
          <p:cNvPr id="3" name="Content Placeholder 2"/>
          <p:cNvSpPr>
            <a:spLocks noGrp="1"/>
          </p:cNvSpPr>
          <p:nvPr>
            <p:ph idx="1"/>
          </p:nvPr>
        </p:nvSpPr>
        <p:spPr>
          <a:xfrm>
            <a:off x="395536" y="908720"/>
            <a:ext cx="8229600" cy="5400600"/>
          </a:xfrm>
        </p:spPr>
        <p:txBody>
          <a:bodyPr/>
          <a:lstStyle/>
          <a:p>
            <a:pPr>
              <a:buFont typeface="Arial" pitchFamily="34" charset="0"/>
              <a:buChar char="•"/>
            </a:pPr>
            <a:r>
              <a:rPr lang="en-CA" sz="2000" dirty="0" smtClean="0">
                <a:cs typeface="Calibri" pitchFamily="34" charset="0"/>
              </a:rPr>
              <a:t>Renewable energy projects greater than 500 kW (</a:t>
            </a:r>
            <a:r>
              <a:rPr lang="en-CA" sz="2000" dirty="0" err="1" smtClean="0">
                <a:cs typeface="Calibri" pitchFamily="34" charset="0"/>
              </a:rPr>
              <a:t>largeFIT</a:t>
            </a:r>
            <a:r>
              <a:rPr lang="en-CA" sz="2000" dirty="0" smtClean="0">
                <a:cs typeface="Calibri" pitchFamily="34" charset="0"/>
              </a:rPr>
              <a:t> projects, such as the </a:t>
            </a:r>
            <a:r>
              <a:rPr lang="en-CA" sz="2000" dirty="0" err="1" smtClean="0">
                <a:cs typeface="Calibri" pitchFamily="34" charset="0"/>
              </a:rPr>
              <a:t>Newboro</a:t>
            </a:r>
            <a:r>
              <a:rPr lang="en-CA" sz="2000" dirty="0" smtClean="0">
                <a:cs typeface="Calibri" pitchFamily="34" charset="0"/>
              </a:rPr>
              <a:t> project) are no longer eligible. New projects will instead be procured as part of a competitive bidding process.</a:t>
            </a:r>
          </a:p>
          <a:p>
            <a:pPr lvl="1">
              <a:buFont typeface="Courier New" pitchFamily="49" charset="0"/>
              <a:buChar char="o"/>
            </a:pPr>
            <a:r>
              <a:rPr lang="en-CA" sz="1800" b="0" dirty="0" smtClean="0">
                <a:solidFill>
                  <a:schemeClr val="tx1"/>
                </a:solidFill>
                <a:cs typeface="Calibri" pitchFamily="34" charset="0"/>
              </a:rPr>
              <a:t>This was a response to concerns about upward pressure on electricity prices, and slower demand growth</a:t>
            </a:r>
          </a:p>
          <a:p>
            <a:pPr lvl="1">
              <a:buFont typeface="Courier New" pitchFamily="49" charset="0"/>
              <a:buChar char="o"/>
            </a:pPr>
            <a:r>
              <a:rPr lang="en-CA" sz="1800" b="0" dirty="0" smtClean="0">
                <a:solidFill>
                  <a:schemeClr val="tx1"/>
                </a:solidFill>
                <a:cs typeface="Calibri" pitchFamily="34" charset="0"/>
              </a:rPr>
              <a:t>Ontario will determine how much power it wants to buy, developers will submit project plans and their electricity price. Generally, the lowest bidders will get the contracts, as long as their projects meet certain criteria, such as being in a location where power is needed</a:t>
            </a:r>
          </a:p>
          <a:p>
            <a:pPr>
              <a:buFont typeface="Arial" pitchFamily="34" charset="0"/>
              <a:buChar char="•"/>
            </a:pPr>
            <a:r>
              <a:rPr lang="en-CA" sz="2000" dirty="0" smtClean="0">
                <a:cs typeface="Calibri" pitchFamily="34" charset="0"/>
              </a:rPr>
              <a:t>“Domestic content” requirements eliminated to comply with WTO ruling that such requirements violated Canada’s trading obligations. </a:t>
            </a:r>
          </a:p>
          <a:p>
            <a:pPr>
              <a:buFont typeface="Arial" pitchFamily="34" charset="0"/>
              <a:buChar char="•"/>
            </a:pPr>
            <a:r>
              <a:rPr lang="en-CA" sz="2000" dirty="0" smtClean="0">
                <a:cs typeface="Calibri" pitchFamily="34" charset="0"/>
              </a:rPr>
              <a:t>Renewed commitment to small scale projects:</a:t>
            </a:r>
          </a:p>
          <a:p>
            <a:pPr lvl="1">
              <a:buFont typeface="Courier New" pitchFamily="49" charset="0"/>
              <a:buChar char="o"/>
            </a:pPr>
            <a:r>
              <a:rPr lang="en-CA" sz="1800" dirty="0" smtClean="0">
                <a:cs typeface="Calibri" pitchFamily="34" charset="0"/>
              </a:rPr>
              <a:t>Annual procurements targets, beginning in 2014, set at 150 </a:t>
            </a:r>
            <a:r>
              <a:rPr lang="en-CA" sz="1800" dirty="0" err="1" smtClean="0">
                <a:cs typeface="Calibri" pitchFamily="34" charset="0"/>
              </a:rPr>
              <a:t>MWs</a:t>
            </a:r>
            <a:r>
              <a:rPr lang="en-CA" sz="1800" dirty="0" smtClean="0">
                <a:cs typeface="Calibri" pitchFamily="34" charset="0"/>
              </a:rPr>
              <a:t> for </a:t>
            </a:r>
            <a:r>
              <a:rPr lang="en-CA" sz="1800" dirty="0" err="1" smtClean="0">
                <a:cs typeface="Calibri" pitchFamily="34" charset="0"/>
              </a:rPr>
              <a:t>SmallFIT</a:t>
            </a:r>
            <a:r>
              <a:rPr lang="en-CA" sz="1800" dirty="0" smtClean="0">
                <a:cs typeface="Calibri" pitchFamily="34" charset="0"/>
              </a:rPr>
              <a:t>  projects (500kW or less) and 50 MW for </a:t>
            </a:r>
            <a:r>
              <a:rPr lang="en-CA" sz="1800" dirty="0" err="1" smtClean="0">
                <a:cs typeface="Calibri" pitchFamily="34" charset="0"/>
              </a:rPr>
              <a:t>microFIT</a:t>
            </a:r>
            <a:r>
              <a:rPr lang="en-CA" sz="1800" dirty="0" smtClean="0">
                <a:cs typeface="Calibri" pitchFamily="34" charset="0"/>
              </a:rPr>
              <a:t> projects (10 kW or less). </a:t>
            </a:r>
          </a:p>
          <a:p>
            <a:endParaRPr lang="en-CA" dirty="0"/>
          </a:p>
        </p:txBody>
      </p:sp>
      <p:sp>
        <p:nvSpPr>
          <p:cNvPr id="4" name="Slide Number Placeholder 3"/>
          <p:cNvSpPr>
            <a:spLocks noGrp="1"/>
          </p:cNvSpPr>
          <p:nvPr>
            <p:ph type="sldNum" sz="quarter" idx="10"/>
          </p:nvPr>
        </p:nvSpPr>
        <p:spPr/>
        <p:txBody>
          <a:bodyPr/>
          <a:lstStyle/>
          <a:p>
            <a:fld id="{24F5D49B-C83F-4765-9E8C-C0EE33694086}" type="slidenum">
              <a:rPr lang="en-CA" smtClean="0"/>
              <a:pPr/>
              <a:t>10</a:t>
            </a:fld>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533400"/>
          </a:xfrm>
        </p:spPr>
        <p:txBody>
          <a:bodyPr/>
          <a:lstStyle/>
          <a:p>
            <a:pPr algn="l"/>
            <a:r>
              <a:rPr lang="en-US" sz="2400" dirty="0" smtClean="0">
                <a:latin typeface="+mn-lt"/>
              </a:rPr>
              <a:t>APPROACHES OF OTHER CANADIAN JURISDICTIONS</a:t>
            </a:r>
            <a:endParaRPr lang="en-CA" sz="2400" dirty="0">
              <a:latin typeface="+mn-lt"/>
            </a:endParaRPr>
          </a:p>
        </p:txBody>
      </p:sp>
      <p:sp>
        <p:nvSpPr>
          <p:cNvPr id="3" name="Content Placeholder 2"/>
          <p:cNvSpPr>
            <a:spLocks noGrp="1"/>
          </p:cNvSpPr>
          <p:nvPr>
            <p:ph idx="1"/>
          </p:nvPr>
        </p:nvSpPr>
        <p:spPr>
          <a:xfrm>
            <a:off x="467544" y="764704"/>
            <a:ext cx="8229600" cy="720080"/>
          </a:xfrm>
        </p:spPr>
        <p:txBody>
          <a:bodyPr/>
          <a:lstStyle/>
          <a:p>
            <a:pPr>
              <a:buNone/>
            </a:pPr>
            <a:r>
              <a:rPr lang="en-CA" sz="2000" dirty="0" smtClean="0">
                <a:cs typeface="Calibri" pitchFamily="34" charset="0"/>
              </a:rPr>
              <a:t>The country’s three next-largest wind markets all have plans to</a:t>
            </a:r>
          </a:p>
          <a:p>
            <a:pPr>
              <a:buNone/>
            </a:pPr>
            <a:r>
              <a:rPr lang="en-CA" sz="2000" dirty="0" smtClean="0">
                <a:cs typeface="Calibri" pitchFamily="34" charset="0"/>
              </a:rPr>
              <a:t>push renewable energy forwards:</a:t>
            </a:r>
          </a:p>
          <a:p>
            <a:endParaRPr lang="en-CA" dirty="0"/>
          </a:p>
        </p:txBody>
      </p:sp>
      <p:sp>
        <p:nvSpPr>
          <p:cNvPr id="4" name="Slide Number Placeholder 3"/>
          <p:cNvSpPr>
            <a:spLocks noGrp="1"/>
          </p:cNvSpPr>
          <p:nvPr>
            <p:ph type="sldNum" sz="quarter" idx="10"/>
          </p:nvPr>
        </p:nvSpPr>
        <p:spPr/>
        <p:txBody>
          <a:bodyPr/>
          <a:lstStyle/>
          <a:p>
            <a:fld id="{24F5D49B-C83F-4765-9E8C-C0EE33694086}" type="slidenum">
              <a:rPr lang="en-CA" smtClean="0"/>
              <a:pPr/>
              <a:t>11</a:t>
            </a:fld>
            <a:endParaRPr lang="en-CA"/>
          </a:p>
        </p:txBody>
      </p:sp>
      <p:sp>
        <p:nvSpPr>
          <p:cNvPr id="5" name="Text Box 25"/>
          <p:cNvSpPr txBox="1">
            <a:spLocks noChangeArrowheads="1"/>
          </p:cNvSpPr>
          <p:nvPr/>
        </p:nvSpPr>
        <p:spPr bwMode="auto">
          <a:xfrm>
            <a:off x="251520" y="1628800"/>
            <a:ext cx="5040560" cy="2800767"/>
          </a:xfrm>
          <a:prstGeom prst="rect">
            <a:avLst/>
          </a:prstGeom>
          <a:noFill/>
          <a:ln w="19050">
            <a:solidFill>
              <a:schemeClr val="tx1"/>
            </a:solidFill>
            <a:miter lim="800000"/>
            <a:headEnd/>
            <a:tailEnd/>
          </a:ln>
        </p:spPr>
        <p:txBody>
          <a:bodyPr wrap="square">
            <a:spAutoFit/>
          </a:bodyPr>
          <a:lstStyle/>
          <a:p>
            <a:pPr algn="l" eaLnBrk="0" hangingPunct="0"/>
            <a:r>
              <a:rPr lang="en-US" sz="1600" b="1" dirty="0" smtClean="0">
                <a:solidFill>
                  <a:srgbClr val="4D82AE"/>
                </a:solidFill>
                <a:latin typeface="+mn-lt"/>
              </a:rPr>
              <a:t>British Columbia </a:t>
            </a:r>
            <a:r>
              <a:rPr lang="en-US" sz="1600" dirty="0" smtClean="0">
                <a:latin typeface="+mn-lt"/>
              </a:rPr>
              <a:t>– BC does not have a FIT program, as BC’s energy is already 90% clean. BC’s </a:t>
            </a:r>
            <a:r>
              <a:rPr lang="en-US" sz="1600" i="1" dirty="0" smtClean="0">
                <a:latin typeface="+mn-lt"/>
              </a:rPr>
              <a:t>Energy Plan </a:t>
            </a:r>
            <a:r>
              <a:rPr lang="en-US" sz="1600" dirty="0" smtClean="0">
                <a:latin typeface="+mn-lt"/>
              </a:rPr>
              <a:t>establishes a Innovative Clean Energy Fund of 25 million dollars to help clean power projects succeed. </a:t>
            </a:r>
          </a:p>
          <a:p>
            <a:pPr algn="l" eaLnBrk="0" hangingPunct="0"/>
            <a:endParaRPr lang="en-US" sz="1600" dirty="0" smtClean="0">
              <a:latin typeface="+mn-lt"/>
            </a:endParaRPr>
          </a:p>
          <a:p>
            <a:pPr algn="l" eaLnBrk="0" hangingPunct="0"/>
            <a:r>
              <a:rPr lang="en-US" sz="1600" dirty="0" smtClean="0">
                <a:latin typeface="+mn-lt"/>
              </a:rPr>
              <a:t>BC has 247.5 MW of installed wind power, following successful bids under BC Hydro’s Clean Power Calls.</a:t>
            </a:r>
          </a:p>
          <a:p>
            <a:pPr algn="l" eaLnBrk="0" hangingPunct="0"/>
            <a:endParaRPr lang="en-US" sz="1600" dirty="0">
              <a:latin typeface="+mn-lt"/>
            </a:endParaRPr>
          </a:p>
          <a:p>
            <a:pPr algn="l" eaLnBrk="0" hangingPunct="0"/>
            <a:r>
              <a:rPr lang="en-US" sz="1600" dirty="0" smtClean="0">
                <a:latin typeface="+mn-lt"/>
              </a:rPr>
              <a:t>BC also plans to implement a </a:t>
            </a:r>
            <a:r>
              <a:rPr lang="en-US" sz="1600" dirty="0" err="1" smtClean="0">
                <a:latin typeface="+mn-lt"/>
              </a:rPr>
              <a:t>Bioenergy</a:t>
            </a:r>
            <a:r>
              <a:rPr lang="en-US" sz="1600" dirty="0" smtClean="0">
                <a:latin typeface="+mn-lt"/>
              </a:rPr>
              <a:t> Strategy to build on BC’s natural </a:t>
            </a:r>
            <a:r>
              <a:rPr lang="en-US" sz="1600" dirty="0" err="1" smtClean="0">
                <a:latin typeface="+mn-lt"/>
              </a:rPr>
              <a:t>bioenergy</a:t>
            </a:r>
            <a:r>
              <a:rPr lang="en-US" sz="1600" dirty="0" smtClean="0">
                <a:latin typeface="+mn-lt"/>
              </a:rPr>
              <a:t> resource advantages. </a:t>
            </a:r>
          </a:p>
        </p:txBody>
      </p:sp>
      <p:sp>
        <p:nvSpPr>
          <p:cNvPr id="6" name="TextBox 5"/>
          <p:cNvSpPr txBox="1"/>
          <p:nvPr/>
        </p:nvSpPr>
        <p:spPr>
          <a:xfrm>
            <a:off x="5508104" y="1859632"/>
            <a:ext cx="3200400" cy="2339102"/>
          </a:xfrm>
          <a:prstGeom prst="rect">
            <a:avLst/>
          </a:prstGeom>
          <a:noFill/>
          <a:ln w="12700">
            <a:solidFill>
              <a:schemeClr val="tx1"/>
            </a:solidFill>
          </a:ln>
        </p:spPr>
        <p:txBody>
          <a:bodyPr wrap="square" rtlCol="0">
            <a:spAutoFit/>
          </a:bodyPr>
          <a:lstStyle/>
          <a:p>
            <a:pPr algn="l" eaLnBrk="0" hangingPunct="0"/>
            <a:r>
              <a:rPr lang="en-US" sz="1600" b="1" dirty="0" smtClean="0">
                <a:solidFill>
                  <a:srgbClr val="4D82AE"/>
                </a:solidFill>
                <a:latin typeface="+mn-lt"/>
              </a:rPr>
              <a:t>Quebec </a:t>
            </a:r>
            <a:r>
              <a:rPr lang="en-US" sz="1600" dirty="0" smtClean="0">
                <a:latin typeface="+mn-lt"/>
              </a:rPr>
              <a:t>– Quebec has completed an inventory of commercial-viable wind energy potential for the entire province. </a:t>
            </a:r>
          </a:p>
          <a:p>
            <a:pPr algn="l" eaLnBrk="0" hangingPunct="0"/>
            <a:endParaRPr lang="en-US" sz="1600" dirty="0" smtClean="0">
              <a:latin typeface="+mn-lt"/>
            </a:endParaRPr>
          </a:p>
          <a:p>
            <a:pPr algn="l" eaLnBrk="0" hangingPunct="0"/>
            <a:r>
              <a:rPr lang="en-US" sz="1600" dirty="0" smtClean="0">
                <a:latin typeface="+mn-lt"/>
              </a:rPr>
              <a:t>Plans on calling for bids for 500 additional MW of wind power, reserved for regions and First Nations. </a:t>
            </a:r>
            <a:endParaRPr lang="en-US" sz="1600" dirty="0">
              <a:latin typeface="+mn-lt"/>
            </a:endParaRPr>
          </a:p>
        </p:txBody>
      </p:sp>
      <p:sp>
        <p:nvSpPr>
          <p:cNvPr id="7" name="TextBox 6"/>
          <p:cNvSpPr txBox="1"/>
          <p:nvPr/>
        </p:nvSpPr>
        <p:spPr>
          <a:xfrm>
            <a:off x="251520" y="4509120"/>
            <a:ext cx="8458200" cy="2092881"/>
          </a:xfrm>
          <a:prstGeom prst="rect">
            <a:avLst/>
          </a:prstGeom>
          <a:noFill/>
        </p:spPr>
        <p:txBody>
          <a:bodyPr wrap="square" rtlCol="0">
            <a:spAutoFit/>
          </a:bodyPr>
          <a:lstStyle/>
          <a:p>
            <a:pPr algn="l" eaLnBrk="0" hangingPunct="0"/>
            <a:r>
              <a:rPr lang="en-US" sz="1600" b="1" dirty="0" smtClean="0">
                <a:solidFill>
                  <a:srgbClr val="4D82AE"/>
                </a:solidFill>
                <a:latin typeface="+mn-lt"/>
              </a:rPr>
              <a:t>Alberta </a:t>
            </a:r>
            <a:r>
              <a:rPr lang="en-US" sz="1600" dirty="0" smtClean="0">
                <a:latin typeface="+mn-lt"/>
              </a:rPr>
              <a:t>– Alberta </a:t>
            </a:r>
            <a:r>
              <a:rPr lang="en-US" sz="1600" b="1" dirty="0" smtClean="0">
                <a:solidFill>
                  <a:srgbClr val="4D82AE"/>
                </a:solidFill>
                <a:latin typeface="+mn-lt"/>
              </a:rPr>
              <a:t> </a:t>
            </a:r>
            <a:r>
              <a:rPr lang="en-US" sz="1600" dirty="0" smtClean="0">
                <a:latin typeface="+mn-lt"/>
              </a:rPr>
              <a:t>is the only deregulated merchant market in Canada. Alberta is currently working on an Alternative Renewable Energy Strategy. </a:t>
            </a:r>
          </a:p>
          <a:p>
            <a:pPr algn="l" eaLnBrk="0" hangingPunct="0"/>
            <a:endParaRPr lang="en-US" sz="1600" dirty="0" smtClean="0">
              <a:latin typeface="+mn-lt"/>
            </a:endParaRPr>
          </a:p>
          <a:p>
            <a:pPr algn="l" eaLnBrk="0" hangingPunct="0"/>
            <a:r>
              <a:rPr lang="en-US" sz="1600" dirty="0" smtClean="0">
                <a:latin typeface="+mn-lt"/>
              </a:rPr>
              <a:t>Alberta’s </a:t>
            </a:r>
            <a:r>
              <a:rPr lang="en-US" sz="1600" i="1" dirty="0" smtClean="0">
                <a:latin typeface="+mn-lt"/>
              </a:rPr>
              <a:t>Micro-generation Regulation </a:t>
            </a:r>
            <a:r>
              <a:rPr lang="en-US" sz="1600" dirty="0" smtClean="0">
                <a:latin typeface="+mn-lt"/>
              </a:rPr>
              <a:t>allows individuals to generate their own environmentally friendly electricity, receiving credit for excess power sent into the grid. </a:t>
            </a:r>
          </a:p>
          <a:p>
            <a:pPr algn="l" eaLnBrk="0" hangingPunct="0"/>
            <a:endParaRPr lang="en-US" sz="1600" dirty="0" smtClean="0">
              <a:latin typeface="+mn-lt"/>
            </a:endParaRPr>
          </a:p>
          <a:p>
            <a:pPr algn="l" eaLnBrk="0" hangingPunct="0"/>
            <a:r>
              <a:rPr lang="en-US" sz="1600" dirty="0" smtClean="0">
                <a:latin typeface="+mn-lt"/>
              </a:rPr>
              <a:t>A private power developer currently has plans for a 30 million dollar, 15 MW  </a:t>
            </a:r>
          </a:p>
          <a:p>
            <a:pPr algn="l" eaLnBrk="0" hangingPunct="0"/>
            <a:r>
              <a:rPr lang="en-US" sz="1600" dirty="0" smtClean="0">
                <a:latin typeface="+mn-lt"/>
              </a:rPr>
              <a:t>solar project in Alberta. </a:t>
            </a:r>
            <a:endParaRPr lang="en-US" sz="16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renewableenergyspot.com/wp-content/uploads/2010/03/tidal-wave-energy1-300x227.jpg"/>
          <p:cNvPicPr>
            <a:picLocks noChangeAspect="1" noChangeArrowheads="1"/>
          </p:cNvPicPr>
          <p:nvPr/>
        </p:nvPicPr>
        <p:blipFill>
          <a:blip r:embed="rId2" cstate="print"/>
          <a:srcRect/>
          <a:stretch>
            <a:fillRect/>
          </a:stretch>
        </p:blipFill>
        <p:spPr bwMode="auto">
          <a:xfrm>
            <a:off x="611560" y="4259935"/>
            <a:ext cx="3433564" cy="2598065"/>
          </a:xfrm>
          <a:prstGeom prst="rect">
            <a:avLst/>
          </a:prstGeom>
          <a:noFill/>
        </p:spPr>
      </p:pic>
      <p:sp>
        <p:nvSpPr>
          <p:cNvPr id="2" name="Title 1"/>
          <p:cNvSpPr>
            <a:spLocks noGrp="1"/>
          </p:cNvSpPr>
          <p:nvPr>
            <p:ph type="title"/>
          </p:nvPr>
        </p:nvSpPr>
        <p:spPr/>
        <p:txBody>
          <a:bodyPr/>
          <a:lstStyle/>
          <a:p>
            <a:r>
              <a:rPr lang="en-CA" dirty="0" smtClean="0">
                <a:latin typeface="+mn-lt"/>
                <a:cs typeface="Calibri" pitchFamily="34" charset="0"/>
              </a:rPr>
              <a:t>THE MARITIMES</a:t>
            </a:r>
            <a:endParaRPr lang="en-CA" dirty="0">
              <a:latin typeface="+mn-lt"/>
            </a:endParaRPr>
          </a:p>
        </p:txBody>
      </p:sp>
      <p:sp>
        <p:nvSpPr>
          <p:cNvPr id="3" name="Content Placeholder 2"/>
          <p:cNvSpPr>
            <a:spLocks noGrp="1"/>
          </p:cNvSpPr>
          <p:nvPr>
            <p:ph idx="1"/>
          </p:nvPr>
        </p:nvSpPr>
        <p:spPr>
          <a:xfrm>
            <a:off x="467544" y="764704"/>
            <a:ext cx="8229600" cy="922040"/>
          </a:xfrm>
        </p:spPr>
        <p:txBody>
          <a:bodyPr/>
          <a:lstStyle/>
          <a:p>
            <a:pPr>
              <a:buNone/>
            </a:pPr>
            <a:r>
              <a:rPr lang="en-CA" sz="2000" dirty="0" smtClean="0">
                <a:cs typeface="Calibri" pitchFamily="34" charset="0"/>
              </a:rPr>
              <a:t>Eastern Canada is also planning for an energy future that includes </a:t>
            </a:r>
          </a:p>
          <a:p>
            <a:pPr>
              <a:buNone/>
            </a:pPr>
            <a:r>
              <a:rPr lang="en-CA" sz="2000" dirty="0" smtClean="0">
                <a:cs typeface="Calibri" pitchFamily="34" charset="0"/>
              </a:rPr>
              <a:t>Renewable energy.</a:t>
            </a:r>
          </a:p>
          <a:p>
            <a:endParaRPr lang="en-CA" dirty="0"/>
          </a:p>
        </p:txBody>
      </p:sp>
      <p:sp>
        <p:nvSpPr>
          <p:cNvPr id="4" name="Slide Number Placeholder 3"/>
          <p:cNvSpPr>
            <a:spLocks noGrp="1"/>
          </p:cNvSpPr>
          <p:nvPr>
            <p:ph type="sldNum" sz="quarter" idx="10"/>
          </p:nvPr>
        </p:nvSpPr>
        <p:spPr/>
        <p:txBody>
          <a:bodyPr/>
          <a:lstStyle/>
          <a:p>
            <a:fld id="{24F5D49B-C83F-4765-9E8C-C0EE33694086}" type="slidenum">
              <a:rPr lang="en-CA" smtClean="0"/>
              <a:pPr/>
              <a:t>12</a:t>
            </a:fld>
            <a:endParaRPr lang="en-CA"/>
          </a:p>
        </p:txBody>
      </p:sp>
      <p:sp>
        <p:nvSpPr>
          <p:cNvPr id="7" name="Content Placeholder 2"/>
          <p:cNvSpPr txBox="1">
            <a:spLocks/>
          </p:cNvSpPr>
          <p:nvPr/>
        </p:nvSpPr>
        <p:spPr bwMode="auto">
          <a:xfrm>
            <a:off x="359532" y="1556792"/>
            <a:ext cx="8424936" cy="2952327"/>
          </a:xfrm>
          <a:prstGeom prst="rect">
            <a:avLst/>
          </a:prstGeom>
          <a:noFill/>
          <a:ln w="2857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304800" marR="0" lvl="0" indent="-30480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4D82AE"/>
                </a:solidFill>
                <a:effectLst/>
                <a:uLnTx/>
                <a:uFillTx/>
                <a:latin typeface="+mn-lt"/>
                <a:ea typeface="+mn-ea"/>
                <a:cs typeface="+mn-cs"/>
              </a:rPr>
              <a:t>Nova Scotia </a:t>
            </a:r>
            <a:r>
              <a:rPr kumimoji="0" lang="en-US" sz="1600" i="0" u="none" strike="noStrike" kern="0" cap="none" spc="0" normalizeH="0" baseline="0" noProof="0" dirty="0" smtClean="0">
                <a:ln>
                  <a:noFill/>
                </a:ln>
                <a:effectLst/>
                <a:uLnTx/>
                <a:uFillTx/>
                <a:latin typeface="+mn-lt"/>
                <a:ea typeface="+mn-ea"/>
                <a:cs typeface="+mn-cs"/>
              </a:rPr>
              <a:t>– </a:t>
            </a:r>
            <a:r>
              <a:rPr kumimoji="0" lang="en-US" sz="1600" i="1" u="none" strike="noStrike" kern="0" cap="none" spc="0" normalizeH="0" baseline="0" noProof="0" dirty="0" smtClean="0">
                <a:ln>
                  <a:noFill/>
                </a:ln>
                <a:effectLst/>
                <a:uLnTx/>
                <a:uFillTx/>
                <a:latin typeface="+mn-lt"/>
                <a:ea typeface="+mn-ea"/>
                <a:cs typeface="+mn-cs"/>
              </a:rPr>
              <a:t>Renewable Electricity Plan </a:t>
            </a:r>
            <a:r>
              <a:rPr kumimoji="0" lang="en-US" sz="1600" i="0" u="none" strike="noStrike" kern="0" cap="none" spc="0" normalizeH="0" baseline="0" noProof="0" dirty="0" smtClean="0">
                <a:ln>
                  <a:noFill/>
                </a:ln>
                <a:effectLst/>
                <a:uLnTx/>
                <a:uFillTx/>
                <a:latin typeface="+mn-lt"/>
                <a:ea typeface="+mn-ea"/>
                <a:cs typeface="+mn-cs"/>
              </a:rPr>
              <a:t>is committed to having Nova</a:t>
            </a:r>
          </a:p>
          <a:p>
            <a:pPr marL="304800" marR="0" lvl="0" indent="-304800" algn="l" defTabSz="914400" rtl="0" eaLnBrk="1" fontAlgn="base" latinLnBrk="0" hangingPunct="1">
              <a:lnSpc>
                <a:spcPct val="100000"/>
              </a:lnSpc>
              <a:spcBef>
                <a:spcPct val="20000"/>
              </a:spcBef>
              <a:spcAft>
                <a:spcPct val="0"/>
              </a:spcAft>
              <a:buClrTx/>
              <a:buSzTx/>
              <a:buFontTx/>
              <a:buNone/>
              <a:tabLst/>
              <a:defRPr/>
            </a:pPr>
            <a:r>
              <a:rPr kumimoji="0" lang="en-US" sz="1600" i="0" u="none" strike="noStrike" kern="0" cap="none" spc="0" normalizeH="0" baseline="0" noProof="0" dirty="0" smtClean="0">
                <a:ln>
                  <a:noFill/>
                </a:ln>
                <a:effectLst/>
                <a:uLnTx/>
                <a:uFillTx/>
                <a:latin typeface="+mn-lt"/>
                <a:ea typeface="+mn-ea"/>
                <a:cs typeface="+mn-cs"/>
              </a:rPr>
              <a:t>Scotia be powered by 40% renewable energy by 2020. </a:t>
            </a:r>
          </a:p>
          <a:p>
            <a:pPr marL="304800" marR="0" lvl="0" indent="-304800" algn="l" defTabSz="914400" rtl="0" eaLnBrk="1" fontAlgn="base" latinLnBrk="0" hangingPunct="1">
              <a:lnSpc>
                <a:spcPct val="100000"/>
              </a:lnSpc>
              <a:spcBef>
                <a:spcPct val="20000"/>
              </a:spcBef>
              <a:spcAft>
                <a:spcPct val="0"/>
              </a:spcAft>
              <a:buClrTx/>
              <a:buSzTx/>
              <a:buFontTx/>
              <a:buNone/>
              <a:tabLst/>
              <a:defRPr/>
            </a:pPr>
            <a:r>
              <a:rPr kumimoji="0" lang="en-US" sz="1600" i="0" u="none" strike="noStrike" kern="0" cap="none" spc="0" normalizeH="0" baseline="0" noProof="0" dirty="0" smtClean="0">
                <a:ln>
                  <a:noFill/>
                </a:ln>
                <a:effectLst/>
                <a:uLnTx/>
                <a:uFillTx/>
                <a:latin typeface="+mn-lt"/>
                <a:ea typeface="+mn-ea"/>
                <a:cs typeface="+mn-cs"/>
              </a:rPr>
              <a:t>The </a:t>
            </a:r>
            <a:r>
              <a:rPr kumimoji="0" lang="en-US" sz="1600" i="1" u="none" strike="noStrike" kern="0" cap="none" spc="0" normalizeH="0" baseline="0" noProof="0" dirty="0" smtClean="0">
                <a:ln>
                  <a:noFill/>
                </a:ln>
                <a:effectLst/>
                <a:uLnTx/>
                <a:uFillTx/>
                <a:latin typeface="+mn-lt"/>
                <a:ea typeface="+mn-ea"/>
                <a:cs typeface="+mn-cs"/>
              </a:rPr>
              <a:t>Plan</a:t>
            </a:r>
            <a:r>
              <a:rPr kumimoji="0" lang="en-US" sz="1600" i="0" u="none" strike="noStrike" kern="0" cap="none" spc="0" normalizeH="0" baseline="0" noProof="0" dirty="0" smtClean="0">
                <a:ln>
                  <a:noFill/>
                </a:ln>
                <a:effectLst/>
                <a:uLnTx/>
                <a:uFillTx/>
                <a:latin typeface="+mn-lt"/>
                <a:ea typeface="+mn-ea"/>
                <a:cs typeface="+mn-cs"/>
              </a:rPr>
              <a:t> uses a variety of strategies: </a:t>
            </a:r>
          </a:p>
          <a:p>
            <a:pPr marL="304800" marR="0" lvl="0" indent="-304800" algn="l" defTabSz="914400" rtl="0" eaLnBrk="1" fontAlgn="base" latinLnBrk="0" hangingPunct="1">
              <a:lnSpc>
                <a:spcPct val="100000"/>
              </a:lnSpc>
              <a:spcBef>
                <a:spcPct val="20000"/>
              </a:spcBef>
              <a:spcAft>
                <a:spcPct val="0"/>
              </a:spcAft>
              <a:buClrTx/>
              <a:buSzTx/>
              <a:buFontTx/>
              <a:buChar char="•"/>
              <a:tabLst/>
              <a:defRPr/>
            </a:pPr>
            <a:r>
              <a:rPr kumimoji="0" lang="en-US" sz="1600" i="0" u="none" strike="noStrike" kern="0" cap="none" spc="0" normalizeH="0" baseline="0" noProof="0" dirty="0" smtClean="0">
                <a:ln>
                  <a:noFill/>
                </a:ln>
                <a:effectLst/>
                <a:uLnTx/>
                <a:uFillTx/>
                <a:latin typeface="+mn-lt"/>
                <a:ea typeface="+mn-ea"/>
                <a:cs typeface="+mn-cs"/>
              </a:rPr>
              <a:t>Large and medium sized projects are split between Nova Scotia Power and independent power producers, who will compete for projects in a new process managed by the Renewable Electricity Administrator</a:t>
            </a:r>
          </a:p>
          <a:p>
            <a:pPr marL="304800" marR="0" lvl="0" indent="-3048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i="0" u="none" strike="noStrike" kern="0" cap="none" spc="0" normalizeH="0" baseline="0" noProof="0" dirty="0" smtClean="0">
                <a:ln>
                  <a:noFill/>
                </a:ln>
                <a:effectLst/>
                <a:uLnTx/>
                <a:uFillTx/>
                <a:latin typeface="+mn-lt"/>
                <a:ea typeface="+mn-ea"/>
                <a:cs typeface="+mn-cs"/>
              </a:rPr>
              <a:t> Community-based FIT program</a:t>
            </a:r>
          </a:p>
          <a:p>
            <a:pPr marL="304800" marR="0" lvl="0" indent="-3048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i="0" u="none" strike="noStrike" kern="0" cap="none" spc="0" normalizeH="0" baseline="0" noProof="0" dirty="0" smtClean="0">
                <a:ln>
                  <a:noFill/>
                </a:ln>
                <a:effectLst/>
                <a:uLnTx/>
                <a:uFillTx/>
                <a:latin typeface="+mn-lt"/>
                <a:ea typeface="+mn-ea"/>
                <a:cs typeface="+mn-cs"/>
              </a:rPr>
              <a:t> Enhanced net metering for individuals and small  businesses </a:t>
            </a:r>
          </a:p>
          <a:p>
            <a:pPr marL="304800" marR="0" lvl="0" indent="-304800" algn="l" defTabSz="914400" rtl="0" eaLnBrk="1" fontAlgn="base" latinLnBrk="0" hangingPunct="1">
              <a:lnSpc>
                <a:spcPct val="100000"/>
              </a:lnSpc>
              <a:spcBef>
                <a:spcPct val="20000"/>
              </a:spcBef>
              <a:spcAft>
                <a:spcPct val="0"/>
              </a:spcAft>
              <a:buClrTx/>
              <a:buSzTx/>
              <a:buFontTx/>
              <a:buNone/>
              <a:tabLst/>
              <a:defRPr/>
            </a:pPr>
            <a:r>
              <a:rPr kumimoji="0" lang="en-US" sz="1600" i="0" u="none" strike="noStrike" kern="0" cap="none" spc="0" normalizeH="0" baseline="0" noProof="0" dirty="0" smtClean="0">
                <a:ln>
                  <a:noFill/>
                </a:ln>
                <a:effectLst/>
                <a:uLnTx/>
                <a:uFillTx/>
                <a:latin typeface="+mn-lt"/>
                <a:ea typeface="+mn-ea"/>
                <a:cs typeface="+mn-cs"/>
              </a:rPr>
              <a:t>Nova Scotia released a </a:t>
            </a:r>
            <a:r>
              <a:rPr kumimoji="0" lang="en-US" sz="1600" i="1" u="none" strike="noStrike" kern="0" cap="none" spc="0" normalizeH="0" baseline="0" noProof="0" dirty="0" smtClean="0">
                <a:ln>
                  <a:noFill/>
                </a:ln>
                <a:effectLst/>
                <a:uLnTx/>
                <a:uFillTx/>
                <a:latin typeface="+mn-lt"/>
                <a:ea typeface="+mn-ea"/>
                <a:cs typeface="+mn-cs"/>
              </a:rPr>
              <a:t>Marine Renewable Energy Strategy </a:t>
            </a:r>
            <a:r>
              <a:rPr kumimoji="0" lang="en-US" sz="1600" i="0" u="none" strike="noStrike" kern="0" cap="none" spc="0" normalizeH="0" baseline="0" noProof="0" dirty="0" smtClean="0">
                <a:ln>
                  <a:noFill/>
                </a:ln>
                <a:effectLst/>
                <a:uLnTx/>
                <a:uFillTx/>
                <a:latin typeface="+mn-lt"/>
                <a:ea typeface="+mn-ea"/>
                <a:cs typeface="+mn-cs"/>
              </a:rPr>
              <a:t>in 2012,  to further research, develop, and regulate marine energy resources.  </a:t>
            </a:r>
            <a:endParaRPr kumimoji="0" lang="en-CA" sz="1600" i="0" u="none" strike="noStrike" kern="0" cap="none" spc="0" normalizeH="0" baseline="0" noProof="0" dirty="0" smtClean="0">
              <a:ln>
                <a:noFill/>
              </a:ln>
              <a:effectLst/>
              <a:uLnTx/>
              <a:uFillTx/>
              <a:latin typeface="+mn-lt"/>
              <a:ea typeface="+mn-ea"/>
              <a:cs typeface="+mn-cs"/>
            </a:endParaRPr>
          </a:p>
          <a:p>
            <a:pPr marL="304800" marR="0" lvl="0" indent="-304800" algn="l" defTabSz="914400" rtl="0" eaLnBrk="1" fontAlgn="base" latinLnBrk="0" hangingPunct="1">
              <a:lnSpc>
                <a:spcPct val="100000"/>
              </a:lnSpc>
              <a:spcBef>
                <a:spcPct val="20000"/>
              </a:spcBef>
              <a:spcAft>
                <a:spcPct val="0"/>
              </a:spcAft>
              <a:buClrTx/>
              <a:buSzTx/>
              <a:buFontTx/>
              <a:buChar char="•"/>
              <a:tabLst/>
              <a:defRPr/>
            </a:pPr>
            <a:endParaRPr kumimoji="0" lang="en-CA" sz="2000" b="1" i="0" u="none" strike="noStrike" kern="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4139952" y="5312746"/>
            <a:ext cx="3048655" cy="492443"/>
          </a:xfrm>
          <a:prstGeom prst="rect">
            <a:avLst/>
          </a:prstGeom>
          <a:noFill/>
        </p:spPr>
        <p:txBody>
          <a:bodyPr wrap="none" rtlCol="0">
            <a:spAutoFit/>
          </a:bodyPr>
          <a:lstStyle/>
          <a:p>
            <a:r>
              <a:rPr lang="en-CA" dirty="0" smtClean="0">
                <a:cs typeface="Calibri" pitchFamily="34" charset="0"/>
              </a:rPr>
              <a:t>D</a:t>
            </a:r>
            <a:r>
              <a:rPr lang="en-CA" dirty="0" smtClean="0"/>
              <a:t>iagram of a “Tidal Lagoon”</a:t>
            </a:r>
          </a:p>
          <a:p>
            <a:r>
              <a:rPr lang="en-CA" sz="800" b="1" dirty="0" smtClean="0"/>
              <a:t>Source: Renewable Energy Spot</a:t>
            </a:r>
            <a:endParaRPr lang="en-CA" sz="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0"/>
          </p:nvPr>
        </p:nvSpPr>
        <p:spPr/>
        <p:txBody>
          <a:bodyPr/>
          <a:lstStyle/>
          <a:p>
            <a:fld id="{24F5D49B-C83F-4765-9E8C-C0EE33694086}" type="slidenum">
              <a:rPr lang="en-CA" smtClean="0"/>
              <a:pPr/>
              <a:t>13</a:t>
            </a:fld>
            <a:endParaRPr lang="en-CA"/>
          </a:p>
        </p:txBody>
      </p:sp>
      <p:pic>
        <p:nvPicPr>
          <p:cNvPr id="5" name="Picture 2" descr="Lynn Offshore Wind Farm"/>
          <p:cNvPicPr>
            <a:picLocks noChangeAspect="1" noChangeArrowheads="1"/>
          </p:cNvPicPr>
          <p:nvPr/>
        </p:nvPicPr>
        <p:blipFill>
          <a:blip r:embed="rId2" cstate="print"/>
          <a:srcRect/>
          <a:stretch>
            <a:fillRect/>
          </a:stretch>
        </p:blipFill>
        <p:spPr bwMode="auto">
          <a:xfrm>
            <a:off x="0" y="0"/>
            <a:ext cx="9296400" cy="697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F5D49B-C83F-4765-9E8C-C0EE33694086}" type="slidenum">
              <a:rPr lang="en-CA" smtClean="0"/>
              <a:pPr/>
              <a:t>14</a:t>
            </a:fld>
            <a:endParaRPr lang="en-CA"/>
          </a:p>
        </p:txBody>
      </p:sp>
      <p:pic>
        <p:nvPicPr>
          <p:cNvPr id="5" name="Picture 10" descr="World_Map_Gowlings cities copy"/>
          <p:cNvPicPr>
            <a:picLocks noGrp="1" noChangeAspect="1" noChangeArrowheads="1"/>
          </p:cNvPicPr>
          <p:nvPr>
            <p:ph idx="1"/>
          </p:nvPr>
        </p:nvPicPr>
        <p:blipFill>
          <a:blip r:embed="rId2" cstate="print"/>
          <a:srcRect l="8440" t="14670" r="13284" b="57523"/>
          <a:stretch>
            <a:fillRect/>
          </a:stretch>
        </p:blipFill>
        <p:spPr bwMode="auto">
          <a:xfrm>
            <a:off x="457200" y="908720"/>
            <a:ext cx="8229600" cy="1667383"/>
          </a:xfrm>
          <a:prstGeom prst="rect">
            <a:avLst/>
          </a:prstGeom>
          <a:noFill/>
          <a:ln w="9525">
            <a:noFill/>
            <a:miter lim="800000"/>
            <a:headEnd/>
            <a:tailEnd/>
          </a:ln>
        </p:spPr>
      </p:pic>
      <p:sp>
        <p:nvSpPr>
          <p:cNvPr id="6" name="Rectangle 5"/>
          <p:cNvSpPr/>
          <p:nvPr/>
        </p:nvSpPr>
        <p:spPr>
          <a:xfrm>
            <a:off x="467544" y="2852936"/>
            <a:ext cx="8208912" cy="2862322"/>
          </a:xfrm>
          <a:prstGeom prst="rect">
            <a:avLst/>
          </a:prstGeom>
        </p:spPr>
        <p:txBody>
          <a:bodyPr wrap="square">
            <a:spAutoFit/>
          </a:bodyPr>
          <a:lstStyle/>
          <a:p>
            <a:pPr marL="338138" lvl="1" indent="-223838" algn="l" eaLnBrk="0" hangingPunct="0">
              <a:buFontTx/>
              <a:buChar char="•"/>
            </a:pPr>
            <a:r>
              <a:rPr lang="en-US" sz="2000" b="1" dirty="0" smtClean="0">
                <a:solidFill>
                  <a:srgbClr val="4D82AE"/>
                </a:solidFill>
                <a:latin typeface="+mn-lt"/>
              </a:rPr>
              <a:t>Offices in all major business </a:t>
            </a:r>
            <a:r>
              <a:rPr lang="en-US" sz="2000" b="1" dirty="0" err="1" smtClean="0">
                <a:solidFill>
                  <a:srgbClr val="4D82AE"/>
                </a:solidFill>
                <a:latin typeface="+mn-lt"/>
              </a:rPr>
              <a:t>centres</a:t>
            </a:r>
            <a:r>
              <a:rPr lang="en-US" sz="2000" b="1" dirty="0" smtClean="0">
                <a:solidFill>
                  <a:srgbClr val="4D82AE"/>
                </a:solidFill>
                <a:latin typeface="+mn-lt"/>
              </a:rPr>
              <a:t> across Canada – Toronto, Hamilton, Waterloo Region, Kanata, Ottawa, Montréal, Calgary and Vancouver</a:t>
            </a:r>
          </a:p>
          <a:p>
            <a:pPr marL="338138" lvl="1" indent="-223838" algn="l" eaLnBrk="0" hangingPunct="0">
              <a:buFontTx/>
              <a:buChar char="•"/>
            </a:pPr>
            <a:r>
              <a:rPr lang="en-US" sz="2000" b="1" dirty="0" smtClean="0">
                <a:solidFill>
                  <a:srgbClr val="4D82AE"/>
                </a:solidFill>
                <a:latin typeface="+mn-lt"/>
              </a:rPr>
              <a:t>International offices in Beijing, London and Moscow</a:t>
            </a:r>
          </a:p>
          <a:p>
            <a:pPr marL="338138" lvl="1" indent="-223838" algn="l" eaLnBrk="0" hangingPunct="0">
              <a:buFontTx/>
              <a:buChar char="•"/>
            </a:pPr>
            <a:r>
              <a:rPr lang="en-US" sz="2000" b="1" dirty="0" smtClean="0">
                <a:solidFill>
                  <a:srgbClr val="4D82AE"/>
                </a:solidFill>
                <a:latin typeface="+mn-lt"/>
              </a:rPr>
              <a:t>Seamless 24 hour service around the world</a:t>
            </a:r>
          </a:p>
          <a:p>
            <a:pPr marL="338138" lvl="1" indent="-223838" algn="l" eaLnBrk="0" hangingPunct="0">
              <a:buFontTx/>
              <a:buChar char="•"/>
            </a:pPr>
            <a:r>
              <a:rPr lang="en-US" sz="2000" b="1" dirty="0" smtClean="0">
                <a:solidFill>
                  <a:srgbClr val="4D82AE"/>
                </a:solidFill>
                <a:latin typeface="+mn-lt"/>
              </a:rPr>
              <a:t>Representative office in Beijing to support its fast growing business acting for Chinese clients</a:t>
            </a:r>
          </a:p>
          <a:p>
            <a:pPr marL="338138" lvl="1" indent="-223838" algn="l" eaLnBrk="0" hangingPunct="0">
              <a:buFontTx/>
              <a:buChar char="•"/>
            </a:pPr>
            <a:r>
              <a:rPr lang="en-US" sz="2000" b="1" dirty="0" err="1" smtClean="0">
                <a:solidFill>
                  <a:srgbClr val="4D82AE"/>
                </a:solidFill>
                <a:latin typeface="+mn-lt"/>
              </a:rPr>
              <a:t>Gowlings</a:t>
            </a:r>
            <a:r>
              <a:rPr lang="en-US" sz="2000" b="1" dirty="0" smtClean="0">
                <a:solidFill>
                  <a:srgbClr val="4D82AE"/>
                </a:solidFill>
                <a:latin typeface="+mn-lt"/>
              </a:rPr>
              <a:t>’ </a:t>
            </a:r>
            <a:r>
              <a:rPr lang="en-US" sz="2000" b="1" dirty="0" err="1" smtClean="0">
                <a:solidFill>
                  <a:srgbClr val="4D82AE"/>
                </a:solidFill>
                <a:latin typeface="+mn-lt"/>
              </a:rPr>
              <a:t>Renewables</a:t>
            </a:r>
            <a:r>
              <a:rPr lang="en-US" sz="2000" b="1" dirty="0" smtClean="0">
                <a:solidFill>
                  <a:srgbClr val="4D82AE"/>
                </a:solidFill>
                <a:latin typeface="+mn-lt"/>
              </a:rPr>
              <a:t> Group: active on every continent and in every Canadian jurisdiction</a:t>
            </a:r>
            <a:endParaRPr lang="en-US" sz="2000" b="1" dirty="0">
              <a:solidFill>
                <a:srgbClr val="4D82AE"/>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467544" y="2780928"/>
            <a:ext cx="6275040" cy="2075656"/>
          </a:xfrm>
          <a:prstGeom prst="rect">
            <a:avLst/>
          </a:prstGeom>
          <a:noFill/>
          <a:ln w="9525">
            <a:noFill/>
            <a:miter lim="800000"/>
            <a:headEnd/>
            <a:tailEnd/>
          </a:ln>
        </p:spPr>
        <p:txBody>
          <a:bodyPr/>
          <a:lstStyle/>
          <a:p>
            <a:pPr marL="228600" indent="-228600" algn="l">
              <a:buSzPct val="130000"/>
            </a:pPr>
            <a:r>
              <a:rPr lang="en-US" sz="2400" b="1" dirty="0" smtClean="0">
                <a:solidFill>
                  <a:schemeClr val="bg1"/>
                </a:solidFill>
                <a:latin typeface="+mn-lt"/>
              </a:rPr>
              <a:t>Jennifer Danahy</a:t>
            </a:r>
            <a:endParaRPr lang="en-US" sz="2400" b="1" dirty="0">
              <a:solidFill>
                <a:schemeClr val="bg1"/>
              </a:solidFill>
              <a:latin typeface="+mn-lt"/>
            </a:endParaRPr>
          </a:p>
          <a:p>
            <a:pPr marL="228600" indent="-228600" algn="l">
              <a:buSzPct val="130000"/>
            </a:pPr>
            <a:r>
              <a:rPr lang="en-US" sz="2400" dirty="0" smtClean="0">
                <a:solidFill>
                  <a:schemeClr val="bg1"/>
                </a:solidFill>
                <a:latin typeface="+mn-lt"/>
              </a:rPr>
              <a:t>Partner, Environmental Law Group</a:t>
            </a:r>
          </a:p>
          <a:p>
            <a:pPr marL="228600" indent="-228600" algn="l">
              <a:buSzPct val="130000"/>
            </a:pPr>
            <a:r>
              <a:rPr lang="en-US" sz="2400" dirty="0" smtClean="0">
                <a:solidFill>
                  <a:schemeClr val="bg1"/>
                </a:solidFill>
                <a:latin typeface="+mn-lt"/>
              </a:rPr>
              <a:t>Certified Specialist in Environmental Law</a:t>
            </a:r>
            <a:endParaRPr lang="en-US" sz="2400" dirty="0">
              <a:solidFill>
                <a:schemeClr val="bg1"/>
              </a:solidFill>
              <a:latin typeface="+mn-lt"/>
            </a:endParaRPr>
          </a:p>
          <a:p>
            <a:pPr marL="228600" indent="-228600" algn="l">
              <a:buSzPct val="130000"/>
            </a:pPr>
            <a:r>
              <a:rPr lang="en-US" sz="2400" dirty="0" smtClean="0">
                <a:solidFill>
                  <a:schemeClr val="bg1"/>
                </a:solidFill>
                <a:latin typeface="+mn-lt"/>
              </a:rPr>
              <a:t>Tel</a:t>
            </a:r>
            <a:r>
              <a:rPr lang="en-US" sz="2400" dirty="0">
                <a:solidFill>
                  <a:schemeClr val="bg1"/>
                </a:solidFill>
                <a:latin typeface="+mn-lt"/>
              </a:rPr>
              <a:t>: (416) </a:t>
            </a:r>
            <a:r>
              <a:rPr lang="en-US" sz="2400" dirty="0" smtClean="0">
                <a:solidFill>
                  <a:schemeClr val="bg1"/>
                </a:solidFill>
                <a:latin typeface="+mn-lt"/>
              </a:rPr>
              <a:t>369-7290</a:t>
            </a:r>
            <a:endParaRPr lang="en-US" sz="2400" dirty="0">
              <a:solidFill>
                <a:schemeClr val="bg1"/>
              </a:solidFill>
              <a:latin typeface="+mn-lt"/>
            </a:endParaRPr>
          </a:p>
          <a:p>
            <a:pPr marL="228600" indent="-228600" algn="l">
              <a:buSzPct val="130000"/>
            </a:pPr>
            <a:r>
              <a:rPr lang="en-US" sz="2400" dirty="0" smtClean="0">
                <a:solidFill>
                  <a:schemeClr val="bg1"/>
                </a:solidFill>
                <a:latin typeface="+mn-lt"/>
              </a:rPr>
              <a:t>jennifer.danahy@gowlings.com</a:t>
            </a:r>
            <a:endParaRPr lang="en-US" sz="2400" b="1" dirty="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CANADA’S ENERGY PROFILE 2008 to 2013</a:t>
            </a:r>
            <a:endParaRPr lang="en-CA" dirty="0"/>
          </a:p>
        </p:txBody>
      </p:sp>
      <p:sp>
        <p:nvSpPr>
          <p:cNvPr id="4" name="Slide Number Placeholder 3"/>
          <p:cNvSpPr>
            <a:spLocks noGrp="1"/>
          </p:cNvSpPr>
          <p:nvPr>
            <p:ph type="sldNum" sz="quarter" idx="10"/>
          </p:nvPr>
        </p:nvSpPr>
        <p:spPr/>
        <p:txBody>
          <a:bodyPr/>
          <a:lstStyle/>
          <a:p>
            <a:fld id="{24F5D49B-C83F-4765-9E8C-C0EE33694086}" type="slidenum">
              <a:rPr lang="en-CA" smtClean="0"/>
              <a:pPr/>
              <a:t>2</a:t>
            </a:fld>
            <a:endParaRPr lang="en-CA"/>
          </a:p>
        </p:txBody>
      </p:sp>
      <p:grpSp>
        <p:nvGrpSpPr>
          <p:cNvPr id="5" name="Content Placeholder 4"/>
          <p:cNvGrpSpPr>
            <a:grpSpLocks noGrp="1"/>
          </p:cNvGrpSpPr>
          <p:nvPr>
            <p:ph idx="1"/>
          </p:nvPr>
        </p:nvGrpSpPr>
        <p:grpSpPr>
          <a:xfrm>
            <a:off x="858416" y="849923"/>
            <a:ext cx="7427168" cy="5158154"/>
            <a:chOff x="889000" y="1193800"/>
            <a:chExt cx="7366000" cy="5502967"/>
          </a:xfrm>
        </p:grpSpPr>
        <p:pic>
          <p:nvPicPr>
            <p:cNvPr id="6" name="Picture 5"/>
            <p:cNvPicPr>
              <a:picLocks noChangeAspect="1"/>
            </p:cNvPicPr>
            <p:nvPr/>
          </p:nvPicPr>
          <p:blipFill>
            <a:blip r:embed="rId2" cstate="print"/>
            <a:stretch>
              <a:fillRect/>
            </a:stretch>
          </p:blipFill>
          <p:spPr>
            <a:xfrm>
              <a:off x="889000" y="1193800"/>
              <a:ext cx="7366000" cy="4978400"/>
            </a:xfrm>
            <a:prstGeom prst="rect">
              <a:avLst/>
            </a:prstGeom>
          </p:spPr>
        </p:pic>
        <p:sp>
          <p:nvSpPr>
            <p:cNvPr id="7" name="TextBox 6"/>
            <p:cNvSpPr txBox="1"/>
            <p:nvPr/>
          </p:nvSpPr>
          <p:spPr>
            <a:xfrm>
              <a:off x="3388524" y="6417669"/>
              <a:ext cx="2476680" cy="279098"/>
            </a:xfrm>
            <a:prstGeom prst="rect">
              <a:avLst/>
            </a:prstGeom>
            <a:noFill/>
          </p:spPr>
          <p:txBody>
            <a:bodyPr wrap="square" rtlCol="0">
              <a:spAutoFit/>
            </a:bodyPr>
            <a:lstStyle/>
            <a:p>
              <a:r>
                <a:rPr lang="en-US" sz="1100" b="1" dirty="0">
                  <a:solidFill>
                    <a:schemeClr val="tx2"/>
                  </a:solidFill>
                </a:rPr>
                <a:t>Source: </a:t>
              </a:r>
              <a:r>
                <a:rPr lang="en-US" sz="1100" b="1" dirty="0" smtClean="0">
                  <a:solidFill>
                    <a:schemeClr val="tx2"/>
                  </a:solidFill>
                </a:rPr>
                <a:t> National Energy Board</a:t>
              </a:r>
              <a:endParaRPr lang="en-US" sz="1100" b="1" dirty="0">
                <a:solidFill>
                  <a:schemeClr val="tx2"/>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mn-lt"/>
              </a:rPr>
              <a:t>The Constitution Act</a:t>
            </a:r>
            <a:r>
              <a:rPr lang="en-US" dirty="0" smtClean="0">
                <a:latin typeface="+mn-lt"/>
              </a:rPr>
              <a:t>, 1867</a:t>
            </a:r>
            <a:endParaRPr lang="en-CA" dirty="0">
              <a:latin typeface="+mn-lt"/>
            </a:endParaRPr>
          </a:p>
        </p:txBody>
      </p:sp>
      <p:sp>
        <p:nvSpPr>
          <p:cNvPr id="3" name="Content Placeholder 2"/>
          <p:cNvSpPr>
            <a:spLocks noGrp="1"/>
          </p:cNvSpPr>
          <p:nvPr>
            <p:ph idx="1"/>
          </p:nvPr>
        </p:nvSpPr>
        <p:spPr>
          <a:xfrm>
            <a:off x="467544" y="1052736"/>
            <a:ext cx="8352928" cy="5400600"/>
          </a:xfrm>
        </p:spPr>
        <p:txBody>
          <a:bodyPr/>
          <a:lstStyle/>
          <a:p>
            <a:pPr>
              <a:buNone/>
            </a:pPr>
            <a:r>
              <a:rPr lang="en-US" sz="2800" dirty="0" smtClean="0">
                <a:cs typeface="Calibri" pitchFamily="34" charset="0"/>
              </a:rPr>
              <a:t>Who governs electricity in Canada?</a:t>
            </a:r>
          </a:p>
          <a:p>
            <a:r>
              <a:rPr lang="en-US" sz="2000" b="0" dirty="0" smtClean="0">
                <a:solidFill>
                  <a:schemeClr val="tx1"/>
                </a:solidFill>
              </a:rPr>
              <a:t>Canada is a </a:t>
            </a:r>
            <a:r>
              <a:rPr lang="en-US" sz="2000" dirty="0" smtClean="0">
                <a:solidFill>
                  <a:schemeClr val="tx1"/>
                </a:solidFill>
              </a:rPr>
              <a:t>federalist nation, </a:t>
            </a:r>
            <a:r>
              <a:rPr lang="en-US" sz="2000" b="0" dirty="0" smtClean="0">
                <a:solidFill>
                  <a:schemeClr val="tx1"/>
                </a:solidFill>
              </a:rPr>
              <a:t>meaning that Canada’s</a:t>
            </a:r>
          </a:p>
          <a:p>
            <a:pPr lvl="1">
              <a:buFont typeface="Courier New" pitchFamily="49" charset="0"/>
              <a:buChar char="o"/>
            </a:pPr>
            <a:r>
              <a:rPr lang="en-US" sz="2000" dirty="0" smtClean="0"/>
              <a:t>federal government,</a:t>
            </a:r>
          </a:p>
          <a:p>
            <a:pPr lvl="1">
              <a:buFont typeface="Courier New" pitchFamily="49" charset="0"/>
              <a:buChar char="o"/>
            </a:pPr>
            <a:r>
              <a:rPr lang="en-US" sz="2000" dirty="0" smtClean="0"/>
              <a:t>ten provincial governments,</a:t>
            </a:r>
          </a:p>
          <a:p>
            <a:pPr lvl="1">
              <a:buFont typeface="Courier New" pitchFamily="49" charset="0"/>
              <a:buChar char="o"/>
            </a:pPr>
            <a:r>
              <a:rPr lang="en-US" sz="2000" dirty="0" smtClean="0"/>
              <a:t>three territorial governments, and</a:t>
            </a:r>
          </a:p>
          <a:p>
            <a:pPr lvl="1">
              <a:buFont typeface="Courier New" pitchFamily="49" charset="0"/>
              <a:buChar char="o"/>
            </a:pPr>
            <a:r>
              <a:rPr lang="en-US" sz="2000" dirty="0" smtClean="0"/>
              <a:t>thousands of municipalities</a:t>
            </a:r>
          </a:p>
          <a:p>
            <a:pPr lvl="1">
              <a:buNone/>
            </a:pPr>
            <a:r>
              <a:rPr lang="en-US" sz="2000" dirty="0" smtClean="0"/>
              <a:t>all have roles to play in energy regulation. </a:t>
            </a:r>
          </a:p>
          <a:p>
            <a:r>
              <a:rPr lang="en-CA" sz="2000" dirty="0" smtClean="0">
                <a:solidFill>
                  <a:schemeClr val="tx1"/>
                </a:solidFill>
                <a:cs typeface="Calibri" pitchFamily="34" charset="0"/>
              </a:rPr>
              <a:t>Provincial governments </a:t>
            </a:r>
            <a:r>
              <a:rPr lang="en-CA" sz="2000" b="0" dirty="0" smtClean="0">
                <a:solidFill>
                  <a:schemeClr val="tx1"/>
                </a:solidFill>
                <a:cs typeface="Calibri" pitchFamily="34" charset="0"/>
              </a:rPr>
              <a:t>are responsible for resource management, including production, transmission, and distribution of electricity.  As a result, energy policies and regulation vary from province to province.</a:t>
            </a:r>
          </a:p>
          <a:p>
            <a:r>
              <a:rPr lang="en-CA" sz="2000" b="0" dirty="0" smtClean="0">
                <a:solidFill>
                  <a:schemeClr val="tx1"/>
                </a:solidFill>
                <a:cs typeface="Calibri" pitchFamily="34" charset="0"/>
              </a:rPr>
              <a:t>The</a:t>
            </a:r>
            <a:r>
              <a:rPr lang="en-CA" sz="2000" dirty="0" smtClean="0">
                <a:solidFill>
                  <a:schemeClr val="tx1"/>
                </a:solidFill>
                <a:cs typeface="Calibri" pitchFamily="34" charset="0"/>
              </a:rPr>
              <a:t> federal government </a:t>
            </a:r>
            <a:r>
              <a:rPr lang="en-CA" sz="2000" b="0" dirty="0" smtClean="0">
                <a:solidFill>
                  <a:schemeClr val="tx1"/>
                </a:solidFill>
                <a:cs typeface="Calibri" pitchFamily="34" charset="0"/>
              </a:rPr>
              <a:t>is involved in the inter-provincial and international movement of energy. </a:t>
            </a:r>
          </a:p>
          <a:p>
            <a:endParaRPr lang="en-CA" sz="2000" b="0" dirty="0"/>
          </a:p>
        </p:txBody>
      </p:sp>
      <p:sp>
        <p:nvSpPr>
          <p:cNvPr id="4" name="Slide Number Placeholder 3"/>
          <p:cNvSpPr>
            <a:spLocks noGrp="1"/>
          </p:cNvSpPr>
          <p:nvPr>
            <p:ph type="sldNum" sz="quarter" idx="10"/>
          </p:nvPr>
        </p:nvSpPr>
        <p:spPr/>
        <p:txBody>
          <a:bodyPr/>
          <a:lstStyle/>
          <a:p>
            <a:fld id="{24F5D49B-C83F-4765-9E8C-C0EE33694086}" type="slidenum">
              <a:rPr lang="en-CA" smtClean="0"/>
              <a:pPr/>
              <a:t>3</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2F2F2"/>
                </a:solidFill>
                <a:latin typeface="+mn-lt"/>
              </a:rPr>
              <a:t>SOLAR ENERGY IN CANADA</a:t>
            </a:r>
            <a:endParaRPr lang="en-CA" dirty="0">
              <a:latin typeface="+mn-lt"/>
            </a:endParaRPr>
          </a:p>
        </p:txBody>
      </p:sp>
      <p:sp>
        <p:nvSpPr>
          <p:cNvPr id="3" name="Content Placeholder 2"/>
          <p:cNvSpPr>
            <a:spLocks noGrp="1"/>
          </p:cNvSpPr>
          <p:nvPr>
            <p:ph idx="1"/>
          </p:nvPr>
        </p:nvSpPr>
        <p:spPr>
          <a:xfrm>
            <a:off x="-108520" y="1124744"/>
            <a:ext cx="8363272" cy="3168352"/>
          </a:xfrm>
        </p:spPr>
        <p:txBody>
          <a:bodyPr/>
          <a:lstStyle/>
          <a:p>
            <a:pPr marL="742950" lvl="1" indent="-285750"/>
            <a:r>
              <a:rPr lang="en-US" sz="2000" b="1" dirty="0" smtClean="0">
                <a:solidFill>
                  <a:srgbClr val="4D82AE"/>
                </a:solidFill>
              </a:rPr>
              <a:t>The PV market grew 5.5 times per year for the period between 2006 to 2012. </a:t>
            </a:r>
            <a:r>
              <a:rPr lang="en-US" sz="2000" dirty="0" smtClean="0">
                <a:solidFill>
                  <a:srgbClr val="4D82AE"/>
                </a:solidFill>
              </a:rPr>
              <a:t/>
            </a:r>
            <a:br>
              <a:rPr lang="en-US" sz="2000" dirty="0" smtClean="0">
                <a:solidFill>
                  <a:srgbClr val="4D82AE"/>
                </a:solidFill>
              </a:rPr>
            </a:br>
            <a:r>
              <a:rPr lang="en-US" sz="2000" b="1" dirty="0" smtClean="0">
                <a:solidFill>
                  <a:srgbClr val="4D82AE"/>
                </a:solidFill>
              </a:rPr>
              <a:t>Canadian solar PV market is expected to grow from less than 500 MW per year between 2011 and 2015 to up to:</a:t>
            </a:r>
            <a:endParaRPr lang="en-US" sz="2000" dirty="0" smtClean="0">
              <a:solidFill>
                <a:srgbClr val="4D82AE"/>
              </a:solidFill>
            </a:endParaRPr>
          </a:p>
          <a:p>
            <a:pPr marL="1143000" lvl="2">
              <a:buFont typeface="Courier New" pitchFamily="49" charset="0"/>
              <a:buChar char="o"/>
            </a:pPr>
            <a:r>
              <a:rPr lang="en-US" sz="2000" dirty="0" smtClean="0"/>
              <a:t>1,000 MW per year from 2016 to 2020</a:t>
            </a:r>
          </a:p>
          <a:p>
            <a:pPr marL="1143000" lvl="2">
              <a:buFont typeface="Courier New" pitchFamily="49" charset="0"/>
              <a:buChar char="o"/>
            </a:pPr>
            <a:r>
              <a:rPr lang="en-US" sz="2000" dirty="0" smtClean="0"/>
              <a:t>1,500 MW per year from 2021 to 2025</a:t>
            </a:r>
          </a:p>
          <a:p>
            <a:pPr marL="1143000" lvl="2">
              <a:buFont typeface="Courier New" pitchFamily="49" charset="0"/>
              <a:buChar char="o"/>
            </a:pPr>
            <a:endParaRPr lang="en-US" sz="2000" dirty="0" smtClean="0"/>
          </a:p>
          <a:p>
            <a:endParaRPr lang="en-CA" dirty="0"/>
          </a:p>
        </p:txBody>
      </p:sp>
      <p:sp>
        <p:nvSpPr>
          <p:cNvPr id="4" name="Slide Number Placeholder 3"/>
          <p:cNvSpPr>
            <a:spLocks noGrp="1"/>
          </p:cNvSpPr>
          <p:nvPr>
            <p:ph type="sldNum" sz="quarter" idx="10"/>
          </p:nvPr>
        </p:nvSpPr>
        <p:spPr/>
        <p:txBody>
          <a:bodyPr/>
          <a:lstStyle/>
          <a:p>
            <a:fld id="{24F5D49B-C83F-4765-9E8C-C0EE33694086}" type="slidenum">
              <a:rPr lang="en-CA" smtClean="0"/>
              <a:pPr/>
              <a:t>4</a:t>
            </a:fld>
            <a:endParaRPr lang="en-CA"/>
          </a:p>
        </p:txBody>
      </p:sp>
      <p:pic>
        <p:nvPicPr>
          <p:cNvPr id="11269" name="Picture 5" descr="C:\Users\StrachaM\AppData\Local\Microsoft\Windows\Temporary Internet Files\Content.Outlook\89XOWNW3\Capture.JPG"/>
          <p:cNvPicPr>
            <a:picLocks noChangeAspect="1" noChangeArrowheads="1"/>
          </p:cNvPicPr>
          <p:nvPr/>
        </p:nvPicPr>
        <p:blipFill>
          <a:blip r:embed="rId2" cstate="print"/>
          <a:srcRect/>
          <a:stretch>
            <a:fillRect/>
          </a:stretch>
        </p:blipFill>
        <p:spPr bwMode="auto">
          <a:xfrm>
            <a:off x="2195736" y="3284984"/>
            <a:ext cx="4752528" cy="3079850"/>
          </a:xfrm>
          <a:prstGeom prst="rect">
            <a:avLst/>
          </a:prstGeom>
          <a:noFill/>
        </p:spPr>
      </p:pic>
      <p:sp>
        <p:nvSpPr>
          <p:cNvPr id="10" name="TextBox 9"/>
          <p:cNvSpPr txBox="1"/>
          <p:nvPr/>
        </p:nvSpPr>
        <p:spPr>
          <a:xfrm>
            <a:off x="3618053" y="6453336"/>
            <a:ext cx="1907894" cy="215444"/>
          </a:xfrm>
          <a:prstGeom prst="rect">
            <a:avLst/>
          </a:prstGeom>
          <a:noFill/>
        </p:spPr>
        <p:txBody>
          <a:bodyPr wrap="none" rtlCol="0">
            <a:spAutoFit/>
          </a:bodyPr>
          <a:lstStyle/>
          <a:p>
            <a:r>
              <a:rPr lang="en-CA" sz="800" b="1" dirty="0" smtClean="0"/>
              <a:t>Source: Natural Resources Canada</a:t>
            </a:r>
            <a:endParaRPr lang="en-CA" sz="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2F2F2"/>
                </a:solidFill>
              </a:rPr>
              <a:t>SOLAR ENERGY IN CANADA</a:t>
            </a:r>
            <a:endParaRPr lang="en-CA" dirty="0"/>
          </a:p>
        </p:txBody>
      </p:sp>
      <p:sp>
        <p:nvSpPr>
          <p:cNvPr id="3" name="Content Placeholder 2"/>
          <p:cNvSpPr>
            <a:spLocks noGrp="1"/>
          </p:cNvSpPr>
          <p:nvPr>
            <p:ph idx="1"/>
          </p:nvPr>
        </p:nvSpPr>
        <p:spPr>
          <a:xfrm>
            <a:off x="0" y="980728"/>
            <a:ext cx="8964488" cy="2506216"/>
          </a:xfrm>
        </p:spPr>
        <p:txBody>
          <a:bodyPr/>
          <a:lstStyle/>
          <a:p>
            <a:pPr marL="742950" lvl="1" indent="-285750"/>
            <a:r>
              <a:rPr lang="en-US" sz="2000" b="1" dirty="0" smtClean="0">
                <a:solidFill>
                  <a:srgbClr val="4D82AE"/>
                </a:solidFill>
              </a:rPr>
              <a:t>Ontario is Canada’s leader in solar energy</a:t>
            </a:r>
          </a:p>
          <a:p>
            <a:pPr marL="1085850" lvl="2" indent="-285750">
              <a:buFont typeface="Courier New" pitchFamily="49" charset="0"/>
              <a:buChar char="o"/>
            </a:pPr>
            <a:r>
              <a:rPr lang="en-US" sz="2000" dirty="0" smtClean="0"/>
              <a:t>By October, </a:t>
            </a:r>
            <a:r>
              <a:rPr lang="en-US" sz="2000" dirty="0" err="1" smtClean="0"/>
              <a:t>Newboro</a:t>
            </a:r>
            <a:r>
              <a:rPr lang="en-US" sz="2000" dirty="0" smtClean="0"/>
              <a:t> 1 will be up and running, a project consisting of 55,000 solar panels across 120 acres, which will generate 10 MW of energy for Ontario’s grid. </a:t>
            </a:r>
          </a:p>
          <a:p>
            <a:pPr marL="1085850" lvl="2" indent="-285750">
              <a:buFont typeface="Courier New" pitchFamily="49" charset="0"/>
              <a:buChar char="o"/>
            </a:pPr>
            <a:r>
              <a:rPr lang="en-US" sz="2000" dirty="0" smtClean="0"/>
              <a:t>A 100 MW solar farm of 450,000 panels, covering 750 acres, is currently under construction in Southern Ontario.</a:t>
            </a:r>
          </a:p>
          <a:p>
            <a:endParaRPr lang="en-CA" dirty="0"/>
          </a:p>
        </p:txBody>
      </p:sp>
      <p:sp>
        <p:nvSpPr>
          <p:cNvPr id="4" name="Slide Number Placeholder 3"/>
          <p:cNvSpPr>
            <a:spLocks noGrp="1"/>
          </p:cNvSpPr>
          <p:nvPr>
            <p:ph type="sldNum" sz="quarter" idx="10"/>
          </p:nvPr>
        </p:nvSpPr>
        <p:spPr/>
        <p:txBody>
          <a:bodyPr/>
          <a:lstStyle/>
          <a:p>
            <a:fld id="{24F5D49B-C83F-4765-9E8C-C0EE33694086}" type="slidenum">
              <a:rPr lang="en-CA" smtClean="0"/>
              <a:pPr/>
              <a:t>5</a:t>
            </a:fld>
            <a:endParaRPr lang="en-CA"/>
          </a:p>
        </p:txBody>
      </p:sp>
      <p:pic>
        <p:nvPicPr>
          <p:cNvPr id="5" name="Picture 4" descr="Picture"/>
          <p:cNvPicPr>
            <a:picLocks noChangeAspect="1" noChangeArrowheads="1"/>
          </p:cNvPicPr>
          <p:nvPr/>
        </p:nvPicPr>
        <p:blipFill>
          <a:blip r:embed="rId2" cstate="print"/>
          <a:srcRect/>
          <a:stretch>
            <a:fillRect/>
          </a:stretch>
        </p:blipFill>
        <p:spPr bwMode="auto">
          <a:xfrm>
            <a:off x="2159732" y="3212976"/>
            <a:ext cx="4824536" cy="2824120"/>
          </a:xfrm>
          <a:prstGeom prst="rect">
            <a:avLst/>
          </a:prstGeom>
          <a:noFill/>
        </p:spPr>
      </p:pic>
      <p:sp>
        <p:nvSpPr>
          <p:cNvPr id="6" name="TextBox 5"/>
          <p:cNvSpPr txBox="1"/>
          <p:nvPr/>
        </p:nvSpPr>
        <p:spPr>
          <a:xfrm>
            <a:off x="3491880" y="6093296"/>
            <a:ext cx="1838965" cy="215444"/>
          </a:xfrm>
          <a:prstGeom prst="rect">
            <a:avLst/>
          </a:prstGeom>
          <a:noFill/>
        </p:spPr>
        <p:txBody>
          <a:bodyPr wrap="none" rtlCol="0">
            <a:spAutoFit/>
          </a:bodyPr>
          <a:lstStyle/>
          <a:p>
            <a:r>
              <a:rPr lang="en-CA" sz="800" b="1" dirty="0" smtClean="0"/>
              <a:t>Source: </a:t>
            </a:r>
            <a:r>
              <a:rPr lang="en-CA" sz="800" b="1" dirty="0" err="1" smtClean="0"/>
              <a:t>Solexium</a:t>
            </a:r>
            <a:r>
              <a:rPr lang="en-CA" sz="800" b="1" dirty="0" smtClean="0"/>
              <a:t> Solar Solutions</a:t>
            </a:r>
            <a:endParaRPr lang="en-CA" sz="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r>
              <a:rPr lang="en-CA" dirty="0" smtClean="0">
                <a:latin typeface="+mn-lt"/>
              </a:rPr>
              <a:t>WIND ENERGY IN CANADA</a:t>
            </a:r>
            <a:endParaRPr lang="en-CA" dirty="0">
              <a:latin typeface="+mn-lt"/>
            </a:endParaRPr>
          </a:p>
        </p:txBody>
      </p:sp>
      <p:sp>
        <p:nvSpPr>
          <p:cNvPr id="3" name="Content Placeholder 2"/>
          <p:cNvSpPr>
            <a:spLocks noGrp="1"/>
          </p:cNvSpPr>
          <p:nvPr>
            <p:ph idx="1"/>
          </p:nvPr>
        </p:nvSpPr>
        <p:spPr>
          <a:xfrm>
            <a:off x="323528" y="4653136"/>
            <a:ext cx="5544616" cy="1800200"/>
          </a:xfrm>
        </p:spPr>
        <p:txBody>
          <a:bodyPr/>
          <a:lstStyle/>
          <a:p>
            <a:pPr lvl="0" eaLnBrk="0" hangingPunct="0">
              <a:defRPr/>
            </a:pPr>
            <a:r>
              <a:rPr lang="en-US" sz="2000" dirty="0" smtClean="0"/>
              <a:t>Canada ranks 9</a:t>
            </a:r>
            <a:r>
              <a:rPr lang="en-US" sz="2000" baseline="30000" dirty="0" smtClean="0"/>
              <a:t>th</a:t>
            </a:r>
            <a:r>
              <a:rPr lang="en-US" sz="2000" dirty="0" smtClean="0"/>
              <a:t> in the world (4,862 MW of installed capacity) – enough power to meet the needs of 2 million homes.  </a:t>
            </a:r>
            <a:endParaRPr lang="en-CA" sz="2000" dirty="0" smtClean="0"/>
          </a:p>
          <a:p>
            <a:pPr lvl="0" eaLnBrk="0" hangingPunct="0">
              <a:defRPr/>
            </a:pPr>
            <a:r>
              <a:rPr lang="en-US" sz="2000" dirty="0" smtClean="0"/>
              <a:t>2012 saw 936 MW of new capacity ($3.0 billion), a growth of almost 20%.</a:t>
            </a:r>
            <a:endParaRPr lang="en-CA" dirty="0"/>
          </a:p>
        </p:txBody>
      </p:sp>
      <p:sp>
        <p:nvSpPr>
          <p:cNvPr id="4" name="Slide Number Placeholder 3"/>
          <p:cNvSpPr>
            <a:spLocks noGrp="1"/>
          </p:cNvSpPr>
          <p:nvPr>
            <p:ph type="sldNum" sz="quarter" idx="10"/>
          </p:nvPr>
        </p:nvSpPr>
        <p:spPr/>
        <p:txBody>
          <a:bodyPr/>
          <a:lstStyle/>
          <a:p>
            <a:fld id="{24F5D49B-C83F-4765-9E8C-C0EE33694086}" type="slidenum">
              <a:rPr lang="en-CA" smtClean="0"/>
              <a:pPr/>
              <a:t>6</a:t>
            </a:fld>
            <a:endParaRPr lang="en-CA"/>
          </a:p>
        </p:txBody>
      </p:sp>
      <p:pic>
        <p:nvPicPr>
          <p:cNvPr id="5" name="Picture 2" descr="\\TORFIL03\Personal\StrachaM\My Documents\Documents\Jennifer\Renewables Presentation\installed_capacity_e-webfile.jpg"/>
          <p:cNvPicPr>
            <a:picLocks noChangeAspect="1" noChangeArrowheads="1"/>
          </p:cNvPicPr>
          <p:nvPr/>
        </p:nvPicPr>
        <p:blipFill>
          <a:blip r:embed="rId2" cstate="print"/>
          <a:srcRect/>
          <a:stretch>
            <a:fillRect/>
          </a:stretch>
        </p:blipFill>
        <p:spPr bwMode="auto">
          <a:xfrm>
            <a:off x="381000" y="914400"/>
            <a:ext cx="5429250" cy="3571875"/>
          </a:xfrm>
          <a:prstGeom prst="rect">
            <a:avLst/>
          </a:prstGeom>
          <a:noFill/>
        </p:spPr>
      </p:pic>
      <p:sp>
        <p:nvSpPr>
          <p:cNvPr id="6" name="TextBox 5"/>
          <p:cNvSpPr txBox="1"/>
          <p:nvPr/>
        </p:nvSpPr>
        <p:spPr>
          <a:xfrm>
            <a:off x="6012160" y="2192506"/>
            <a:ext cx="2944688" cy="1015663"/>
          </a:xfrm>
          <a:prstGeom prst="rect">
            <a:avLst/>
          </a:prstGeom>
          <a:noFill/>
          <a:ln w="19050">
            <a:solidFill>
              <a:schemeClr val="tx1"/>
            </a:solidFill>
          </a:ln>
        </p:spPr>
        <p:txBody>
          <a:bodyPr wrap="square" rtlCol="0">
            <a:spAutoFit/>
          </a:bodyPr>
          <a:lstStyle/>
          <a:p>
            <a:pPr algn="l"/>
            <a:r>
              <a:rPr lang="en-CA" sz="1500" b="1" dirty="0" smtClean="0">
                <a:latin typeface="+mn-lt"/>
              </a:rPr>
              <a:t>Sample Provincial Targets</a:t>
            </a:r>
          </a:p>
          <a:p>
            <a:pPr algn="l">
              <a:buFont typeface="Arial" pitchFamily="34" charset="0"/>
              <a:buChar char="•"/>
            </a:pPr>
            <a:r>
              <a:rPr lang="en-CA" sz="1500" dirty="0" smtClean="0">
                <a:latin typeface="+mn-lt"/>
              </a:rPr>
              <a:t> Ontario – 4600 MW by 2020</a:t>
            </a:r>
          </a:p>
          <a:p>
            <a:pPr algn="l">
              <a:buFont typeface="Arial" pitchFamily="34" charset="0"/>
              <a:buChar char="•"/>
            </a:pPr>
            <a:r>
              <a:rPr lang="en-CA" sz="1500" dirty="0" smtClean="0">
                <a:latin typeface="+mn-lt"/>
              </a:rPr>
              <a:t> Quebec – 4,000 MW by 2016</a:t>
            </a:r>
          </a:p>
          <a:p>
            <a:pPr algn="l">
              <a:buFont typeface="Arial" pitchFamily="34" charset="0"/>
              <a:buChar char="•"/>
            </a:pPr>
            <a:r>
              <a:rPr lang="en-CA" sz="1500" dirty="0" smtClean="0">
                <a:latin typeface="+mn-lt"/>
              </a:rPr>
              <a:t> Manitoba – 1,000 MW by 2016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cs typeface="Calibri" pitchFamily="34" charset="0"/>
              </a:rPr>
              <a:t>ONTARIO -  A Case Study</a:t>
            </a:r>
            <a:endParaRPr lang="en-CA" dirty="0">
              <a:latin typeface="+mn-lt"/>
            </a:endParaRPr>
          </a:p>
        </p:txBody>
      </p:sp>
      <p:sp>
        <p:nvSpPr>
          <p:cNvPr id="3" name="Content Placeholder 2"/>
          <p:cNvSpPr>
            <a:spLocks noGrp="1"/>
          </p:cNvSpPr>
          <p:nvPr>
            <p:ph idx="1"/>
          </p:nvPr>
        </p:nvSpPr>
        <p:spPr>
          <a:xfrm>
            <a:off x="395536" y="2852936"/>
            <a:ext cx="8352928" cy="3329211"/>
          </a:xfrm>
        </p:spPr>
        <p:txBody>
          <a:bodyPr/>
          <a:lstStyle/>
          <a:p>
            <a:pPr>
              <a:buFont typeface="Arial" pitchFamily="34" charset="0"/>
              <a:buChar char="•"/>
            </a:pPr>
            <a:r>
              <a:rPr lang="en-CA" sz="2000" dirty="0" smtClean="0">
                <a:cs typeface="Calibri" pitchFamily="34" charset="0"/>
              </a:rPr>
              <a:t>Ontario leads Canada in wind energy, supplying over 3% of the province’s electricity demand.</a:t>
            </a:r>
          </a:p>
          <a:p>
            <a:pPr>
              <a:buFont typeface="Arial" pitchFamily="34" charset="0"/>
              <a:buChar char="•"/>
            </a:pPr>
            <a:r>
              <a:rPr lang="en-CA" sz="2000" dirty="0" smtClean="0">
                <a:cs typeface="Calibri" pitchFamily="34" charset="0"/>
              </a:rPr>
              <a:t> Ontario is the first jurisdiction in North America to eliminate coal as a source of electricity.</a:t>
            </a:r>
          </a:p>
          <a:p>
            <a:pPr>
              <a:buFont typeface="Arial" pitchFamily="34" charset="0"/>
              <a:buChar char="•"/>
            </a:pPr>
            <a:r>
              <a:rPr lang="en-CA" sz="2000" dirty="0" smtClean="0">
                <a:cs typeface="Calibri" pitchFamily="34" charset="0"/>
              </a:rPr>
              <a:t> Over 1 billion was invested in installing more than 420 MW of new wind capacity in 2013. </a:t>
            </a:r>
          </a:p>
          <a:p>
            <a:pPr>
              <a:buFont typeface="Arial" pitchFamily="34" charset="0"/>
              <a:buChar char="•"/>
            </a:pPr>
            <a:r>
              <a:rPr lang="en-CA" sz="2000" dirty="0" smtClean="0">
                <a:cs typeface="Calibri" pitchFamily="34" charset="0"/>
              </a:rPr>
              <a:t> Over 300 MW of new wind capacity was commissioned this year, prior to July. </a:t>
            </a:r>
            <a:endParaRPr lang="en-CA" sz="2000" dirty="0"/>
          </a:p>
        </p:txBody>
      </p:sp>
      <p:sp>
        <p:nvSpPr>
          <p:cNvPr id="4" name="Slide Number Placeholder 3"/>
          <p:cNvSpPr>
            <a:spLocks noGrp="1"/>
          </p:cNvSpPr>
          <p:nvPr>
            <p:ph type="sldNum" sz="quarter" idx="10"/>
          </p:nvPr>
        </p:nvSpPr>
        <p:spPr/>
        <p:txBody>
          <a:bodyPr/>
          <a:lstStyle/>
          <a:p>
            <a:fld id="{24F5D49B-C83F-4765-9E8C-C0EE33694086}" type="slidenum">
              <a:rPr lang="en-CA" smtClean="0"/>
              <a:pPr/>
              <a:t>7</a:t>
            </a:fld>
            <a:endParaRPr lang="en-CA"/>
          </a:p>
        </p:txBody>
      </p:sp>
      <p:sp>
        <p:nvSpPr>
          <p:cNvPr id="5" name="TextBox 4"/>
          <p:cNvSpPr txBox="1"/>
          <p:nvPr/>
        </p:nvSpPr>
        <p:spPr>
          <a:xfrm>
            <a:off x="323528" y="1124744"/>
            <a:ext cx="4407024" cy="1323439"/>
          </a:xfrm>
          <a:prstGeom prst="rect">
            <a:avLst/>
          </a:prstGeom>
          <a:noFill/>
          <a:ln w="38100">
            <a:solidFill>
              <a:schemeClr val="tx1"/>
            </a:solidFill>
          </a:ln>
        </p:spPr>
        <p:txBody>
          <a:bodyPr wrap="square" rtlCol="0" anchor="ctr">
            <a:spAutoFit/>
          </a:bodyPr>
          <a:lstStyle/>
          <a:p>
            <a:pPr algn="l"/>
            <a:r>
              <a:rPr lang="en-US" sz="2000" b="1" dirty="0" smtClean="0">
                <a:solidFill>
                  <a:srgbClr val="4D82AE"/>
                </a:solidFill>
                <a:latin typeface="+mn-lt"/>
              </a:rPr>
              <a:t>Statistics (July 2014) – </a:t>
            </a:r>
            <a:r>
              <a:rPr lang="en-CA" sz="2000" b="1" dirty="0" smtClean="0">
                <a:solidFill>
                  <a:srgbClr val="4D82AE"/>
                </a:solidFill>
                <a:latin typeface="+mn-lt"/>
              </a:rPr>
              <a:t>Wind </a:t>
            </a:r>
            <a:endParaRPr lang="en-CA" sz="2000" b="1" dirty="0" smtClean="0">
              <a:latin typeface="+mn-lt"/>
              <a:cs typeface="Calibri" pitchFamily="34" charset="0"/>
            </a:endParaRPr>
          </a:p>
          <a:p>
            <a:pPr algn="l"/>
            <a:r>
              <a:rPr lang="en-CA" sz="2000" dirty="0" smtClean="0">
                <a:latin typeface="+mn-lt"/>
                <a:cs typeface="Calibri" pitchFamily="34" charset="0"/>
              </a:rPr>
              <a:t>Total installed capacity: 2,855.51 MW</a:t>
            </a:r>
          </a:p>
          <a:p>
            <a:pPr algn="l"/>
            <a:r>
              <a:rPr lang="en-CA" sz="2000" dirty="0" smtClean="0">
                <a:latin typeface="+mn-lt"/>
                <a:cs typeface="Calibri" pitchFamily="34" charset="0"/>
              </a:rPr>
              <a:t>Number of projects: 57</a:t>
            </a:r>
          </a:p>
          <a:p>
            <a:pPr algn="l"/>
            <a:r>
              <a:rPr lang="en-CA" sz="2000" dirty="0" smtClean="0">
                <a:latin typeface="+mn-lt"/>
                <a:cs typeface="Calibri" pitchFamily="34" charset="0"/>
              </a:rPr>
              <a:t>Number of wind turbines: 1,498</a:t>
            </a:r>
          </a:p>
        </p:txBody>
      </p:sp>
      <p:sp>
        <p:nvSpPr>
          <p:cNvPr id="6" name="TextBox 5"/>
          <p:cNvSpPr txBox="1"/>
          <p:nvPr/>
        </p:nvSpPr>
        <p:spPr>
          <a:xfrm>
            <a:off x="4932040" y="1140132"/>
            <a:ext cx="3816424" cy="1292662"/>
          </a:xfrm>
          <a:prstGeom prst="rect">
            <a:avLst/>
          </a:prstGeom>
          <a:noFill/>
          <a:ln w="38100">
            <a:solidFill>
              <a:schemeClr val="tx1"/>
            </a:solidFill>
          </a:ln>
        </p:spPr>
        <p:txBody>
          <a:bodyPr wrap="square" rtlCol="0">
            <a:spAutoFit/>
          </a:bodyPr>
          <a:lstStyle/>
          <a:p>
            <a:pPr algn="l"/>
            <a:r>
              <a:rPr lang="en-US" sz="2000" b="1" dirty="0" smtClean="0">
                <a:solidFill>
                  <a:srgbClr val="4D82AE"/>
                </a:solidFill>
                <a:latin typeface="+mn-lt"/>
              </a:rPr>
              <a:t>Statistics (July 2014) –  Solar </a:t>
            </a:r>
            <a:endParaRPr lang="en-CA" sz="2000" b="1" dirty="0" smtClean="0">
              <a:latin typeface="+mn-lt"/>
              <a:cs typeface="Calibri" pitchFamily="34" charset="0"/>
            </a:endParaRPr>
          </a:p>
          <a:p>
            <a:pPr algn="l"/>
            <a:r>
              <a:rPr lang="en-CA" sz="2000" dirty="0" smtClean="0">
                <a:latin typeface="+mn-lt"/>
                <a:cs typeface="Calibri" pitchFamily="34" charset="0"/>
              </a:rPr>
              <a:t>70 projects contribute about 1% of Ontario’s power</a:t>
            </a:r>
            <a:endParaRPr lang="en-CA" sz="2000" dirty="0" smtClean="0">
              <a:latin typeface="+mn-lt"/>
            </a:endParaRPr>
          </a:p>
          <a:p>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ONTARIO’S FEED IN TARIFF (FIT) PROGRAM</a:t>
            </a:r>
            <a:endParaRPr lang="en-CA" dirty="0">
              <a:latin typeface="+mn-lt"/>
            </a:endParaRPr>
          </a:p>
        </p:txBody>
      </p:sp>
      <p:sp>
        <p:nvSpPr>
          <p:cNvPr id="4" name="Slide Number Placeholder 3"/>
          <p:cNvSpPr>
            <a:spLocks noGrp="1"/>
          </p:cNvSpPr>
          <p:nvPr>
            <p:ph type="sldNum" sz="quarter" idx="10"/>
          </p:nvPr>
        </p:nvSpPr>
        <p:spPr/>
        <p:txBody>
          <a:bodyPr/>
          <a:lstStyle/>
          <a:p>
            <a:fld id="{24F5D49B-C83F-4765-9E8C-C0EE33694086}" type="slidenum">
              <a:rPr lang="en-CA" smtClean="0"/>
              <a:pPr/>
              <a:t>8</a:t>
            </a:fld>
            <a:endParaRPr lang="en-CA"/>
          </a:p>
        </p:txBody>
      </p:sp>
      <p:sp>
        <p:nvSpPr>
          <p:cNvPr id="5" name="Content Placeholder 4"/>
          <p:cNvSpPr txBox="1">
            <a:spLocks noGrp="1"/>
          </p:cNvSpPr>
          <p:nvPr>
            <p:ph idx="1"/>
          </p:nvPr>
        </p:nvSpPr>
        <p:spPr>
          <a:xfrm>
            <a:off x="469881" y="908720"/>
            <a:ext cx="3888432" cy="5262979"/>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buFont typeface="Arial" pitchFamily="34" charset="0"/>
              <a:buChar char="•"/>
            </a:pPr>
            <a:r>
              <a:rPr lang="en-CA" sz="1600" dirty="0" smtClean="0">
                <a:solidFill>
                  <a:srgbClr val="4D82AE"/>
                </a:solidFill>
                <a:cs typeface="Calibri" pitchFamily="34" charset="0"/>
              </a:rPr>
              <a:t>The FIT Program was launched in 2009, and is enabled under the </a:t>
            </a:r>
            <a:r>
              <a:rPr lang="en-CA" sz="1600" i="1" dirty="0" smtClean="0">
                <a:solidFill>
                  <a:srgbClr val="4D82AE"/>
                </a:solidFill>
                <a:cs typeface="Calibri" pitchFamily="34" charset="0"/>
              </a:rPr>
              <a:t>Green Energy and Economy Act.</a:t>
            </a:r>
          </a:p>
          <a:p>
            <a:pPr>
              <a:buFont typeface="Arial" pitchFamily="34" charset="0"/>
              <a:buChar char="•"/>
            </a:pPr>
            <a:r>
              <a:rPr lang="en-CA" sz="1600" dirty="0" smtClean="0">
                <a:solidFill>
                  <a:srgbClr val="4D82AE"/>
                </a:solidFill>
                <a:cs typeface="Calibri" pitchFamily="34" charset="0"/>
              </a:rPr>
              <a:t>The Ontario Power Authority is responsible for implementing the Program.</a:t>
            </a:r>
          </a:p>
          <a:p>
            <a:pPr>
              <a:buFont typeface="Arial" pitchFamily="34" charset="0"/>
              <a:buChar char="•"/>
            </a:pPr>
            <a:r>
              <a:rPr lang="en-CA" sz="1600" dirty="0" smtClean="0">
                <a:solidFill>
                  <a:srgbClr val="4D82AE"/>
                </a:solidFill>
                <a:cs typeface="Calibri" pitchFamily="34" charset="0"/>
              </a:rPr>
              <a:t>4 </a:t>
            </a:r>
            <a:r>
              <a:rPr lang="en-CA" sz="1600" dirty="0" err="1" smtClean="0">
                <a:solidFill>
                  <a:srgbClr val="4D82AE"/>
                </a:solidFill>
                <a:cs typeface="Calibri" pitchFamily="34" charset="0"/>
              </a:rPr>
              <a:t>renewables</a:t>
            </a:r>
            <a:r>
              <a:rPr lang="en-CA" sz="1600" dirty="0" smtClean="0">
                <a:solidFill>
                  <a:srgbClr val="4D82AE"/>
                </a:solidFill>
                <a:cs typeface="Calibri" pitchFamily="34" charset="0"/>
              </a:rPr>
              <a:t> are eligible: </a:t>
            </a:r>
            <a:r>
              <a:rPr lang="en-CA" sz="1600" dirty="0" err="1" smtClean="0">
                <a:solidFill>
                  <a:srgbClr val="4D82AE"/>
                </a:solidFill>
                <a:cs typeface="Calibri" pitchFamily="34" charset="0"/>
              </a:rPr>
              <a:t>bioenergy</a:t>
            </a:r>
            <a:r>
              <a:rPr lang="en-CA" sz="1600" dirty="0" smtClean="0">
                <a:solidFill>
                  <a:srgbClr val="4D82AE"/>
                </a:solidFill>
                <a:cs typeface="Calibri" pitchFamily="34" charset="0"/>
              </a:rPr>
              <a:t>, solar PV, waterpower and wind</a:t>
            </a:r>
          </a:p>
          <a:p>
            <a:pPr>
              <a:buFont typeface="Arial" pitchFamily="34" charset="0"/>
              <a:buChar char="•"/>
            </a:pPr>
            <a:r>
              <a:rPr lang="en-CA" sz="1600" dirty="0" smtClean="0">
                <a:solidFill>
                  <a:srgbClr val="4D82AE"/>
                </a:solidFill>
                <a:cs typeface="Calibri" pitchFamily="34" charset="0"/>
              </a:rPr>
              <a:t>Incentives are provided to Aboriginal, community, municipal and other public sector projects:</a:t>
            </a:r>
            <a:r>
              <a:rPr lang="en-CA" sz="1600" dirty="0" smtClean="0">
                <a:cs typeface="Calibri" pitchFamily="34" charset="0"/>
              </a:rPr>
              <a:t> </a:t>
            </a:r>
          </a:p>
          <a:p>
            <a:pPr lvl="1">
              <a:buFont typeface="Courier New" pitchFamily="49" charset="0"/>
              <a:buChar char="o"/>
            </a:pPr>
            <a:r>
              <a:rPr lang="en-CA" sz="1600" dirty="0" smtClean="0">
                <a:cs typeface="Calibri" pitchFamily="34" charset="0"/>
              </a:rPr>
              <a:t> a maximum amount of MWs of contract capacity are set aside for each of these categories </a:t>
            </a:r>
          </a:p>
          <a:p>
            <a:pPr lvl="1">
              <a:buFont typeface="Courier New" pitchFamily="49" charset="0"/>
              <a:buChar char="o"/>
            </a:pPr>
            <a:r>
              <a:rPr lang="en-CA" sz="1600" dirty="0" smtClean="0">
                <a:cs typeface="Calibri" pitchFamily="34" charset="0"/>
              </a:rPr>
              <a:t> price adders are available for projects with 15% or more participation from municipalities, public sector entities, communities, or Aboriginal groups </a:t>
            </a:r>
            <a:endParaRPr lang="en-CA" sz="1600" dirty="0">
              <a:cs typeface="Calibri" pitchFamily="34" charset="0"/>
            </a:endParaRPr>
          </a:p>
        </p:txBody>
      </p:sp>
      <p:grpSp>
        <p:nvGrpSpPr>
          <p:cNvPr id="7" name="Group 6"/>
          <p:cNvGrpSpPr/>
          <p:nvPr/>
        </p:nvGrpSpPr>
        <p:grpSpPr>
          <a:xfrm>
            <a:off x="4828194" y="908720"/>
            <a:ext cx="3845925" cy="4926161"/>
            <a:chOff x="4788024" y="908720"/>
            <a:chExt cx="3845925" cy="4926161"/>
          </a:xfrm>
        </p:grpSpPr>
        <p:pic>
          <p:nvPicPr>
            <p:cNvPr id="8193" name="Picture 1"/>
            <p:cNvPicPr>
              <a:picLocks noChangeAspect="1" noChangeArrowheads="1"/>
            </p:cNvPicPr>
            <p:nvPr/>
          </p:nvPicPr>
          <p:blipFill>
            <a:blip r:embed="rId2" cstate="print"/>
            <a:srcRect/>
            <a:stretch>
              <a:fillRect/>
            </a:stretch>
          </p:blipFill>
          <p:spPr bwMode="auto">
            <a:xfrm>
              <a:off x="4935072" y="908720"/>
              <a:ext cx="3551828" cy="4272280"/>
            </a:xfrm>
            <a:prstGeom prst="rect">
              <a:avLst/>
            </a:prstGeom>
            <a:noFill/>
            <a:ln w="9525">
              <a:noFill/>
              <a:miter lim="800000"/>
              <a:headEnd/>
              <a:tailEnd/>
            </a:ln>
          </p:spPr>
        </p:pic>
        <p:sp>
          <p:nvSpPr>
            <p:cNvPr id="8" name="TextBox 7"/>
            <p:cNvSpPr txBox="1"/>
            <p:nvPr/>
          </p:nvSpPr>
          <p:spPr>
            <a:xfrm>
              <a:off x="4788024" y="5373216"/>
              <a:ext cx="3845925" cy="461665"/>
            </a:xfrm>
            <a:prstGeom prst="rect">
              <a:avLst/>
            </a:prstGeom>
            <a:noFill/>
          </p:spPr>
          <p:txBody>
            <a:bodyPr wrap="none" rtlCol="0">
              <a:spAutoFit/>
            </a:bodyPr>
            <a:lstStyle/>
            <a:p>
              <a:r>
                <a:rPr lang="en-CA" sz="1600" b="1" dirty="0" smtClean="0"/>
                <a:t>Energy Production Forecast: Ontario </a:t>
              </a:r>
            </a:p>
            <a:p>
              <a:r>
                <a:rPr lang="en-CA" sz="800" b="1" dirty="0" smtClean="0"/>
                <a:t>Source: Government of Ontario</a:t>
              </a:r>
              <a:endParaRPr lang="en-CA" sz="800" b="1"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ONTARIO’S FIT PROGRAM cont’d</a:t>
            </a:r>
            <a:endParaRPr lang="en-CA" dirty="0"/>
          </a:p>
        </p:txBody>
      </p:sp>
      <p:sp>
        <p:nvSpPr>
          <p:cNvPr id="3" name="Content Placeholder 2"/>
          <p:cNvSpPr>
            <a:spLocks noGrp="1"/>
          </p:cNvSpPr>
          <p:nvPr>
            <p:ph idx="1"/>
          </p:nvPr>
        </p:nvSpPr>
        <p:spPr>
          <a:xfrm>
            <a:off x="457200" y="1066801"/>
            <a:ext cx="8219256" cy="1570112"/>
          </a:xfrm>
        </p:spPr>
        <p:txBody>
          <a:bodyPr/>
          <a:lstStyle/>
          <a:p>
            <a:pPr>
              <a:buNone/>
            </a:pPr>
            <a:r>
              <a:rPr lang="en-CA" sz="2000" dirty="0" smtClean="0">
                <a:cs typeface="Calibri" pitchFamily="34" charset="0"/>
              </a:rPr>
              <a:t>	The FIT program guarantees that the OPA will buy energy from the producer at a set price for a set contract length. This price tends to far exceed the market rate. Contract lengths are 20 or 40 years (waterpower projects only). </a:t>
            </a:r>
          </a:p>
          <a:p>
            <a:endParaRPr lang="en-CA" dirty="0"/>
          </a:p>
        </p:txBody>
      </p:sp>
      <p:sp>
        <p:nvSpPr>
          <p:cNvPr id="4" name="Slide Number Placeholder 3"/>
          <p:cNvSpPr>
            <a:spLocks noGrp="1"/>
          </p:cNvSpPr>
          <p:nvPr>
            <p:ph type="sldNum" sz="quarter" idx="10"/>
          </p:nvPr>
        </p:nvSpPr>
        <p:spPr/>
        <p:txBody>
          <a:bodyPr/>
          <a:lstStyle/>
          <a:p>
            <a:fld id="{24F5D49B-C83F-4765-9E8C-C0EE33694086}" type="slidenum">
              <a:rPr lang="en-CA" smtClean="0"/>
              <a:pPr/>
              <a:t>9</a:t>
            </a:fld>
            <a:endParaRPr lang="en-CA"/>
          </a:p>
        </p:txBody>
      </p:sp>
      <p:sp>
        <p:nvSpPr>
          <p:cNvPr id="6" name="TextBox 5"/>
          <p:cNvSpPr txBox="1"/>
          <p:nvPr/>
        </p:nvSpPr>
        <p:spPr>
          <a:xfrm>
            <a:off x="5004048" y="3369476"/>
            <a:ext cx="3970784" cy="1631216"/>
          </a:xfrm>
          <a:prstGeom prst="rect">
            <a:avLst/>
          </a:prstGeom>
          <a:noFill/>
          <a:ln w="19050">
            <a:solidFill>
              <a:schemeClr val="tx1"/>
            </a:solidFill>
          </a:ln>
        </p:spPr>
        <p:txBody>
          <a:bodyPr wrap="square" rtlCol="0">
            <a:spAutoFit/>
          </a:bodyPr>
          <a:lstStyle/>
          <a:p>
            <a:pPr algn="l"/>
            <a:r>
              <a:rPr lang="en-CA" sz="2000" b="1" dirty="0" smtClean="0">
                <a:solidFill>
                  <a:srgbClr val="4D82AE"/>
                </a:solidFill>
                <a:latin typeface="+mn-lt"/>
                <a:cs typeface="Calibri" pitchFamily="34" charset="0"/>
              </a:rPr>
              <a:t>Example:</a:t>
            </a:r>
            <a:r>
              <a:rPr lang="en-CA" sz="2000" b="1" dirty="0" smtClean="0">
                <a:latin typeface="+mn-lt"/>
                <a:cs typeface="Calibri" pitchFamily="34" charset="0"/>
              </a:rPr>
              <a:t> </a:t>
            </a:r>
            <a:r>
              <a:rPr lang="en-CA" sz="2000" dirty="0" smtClean="0">
                <a:latin typeface="+mn-lt"/>
                <a:cs typeface="Calibri" pitchFamily="34" charset="0"/>
              </a:rPr>
              <a:t>The</a:t>
            </a:r>
            <a:r>
              <a:rPr lang="en-CA" sz="2000" b="1" dirty="0" smtClean="0">
                <a:latin typeface="+mn-lt"/>
                <a:cs typeface="Calibri" pitchFamily="34" charset="0"/>
              </a:rPr>
              <a:t> </a:t>
            </a:r>
            <a:r>
              <a:rPr lang="en-CA" sz="2000" dirty="0" err="1" smtClean="0">
                <a:latin typeface="+mn-lt"/>
                <a:cs typeface="Calibri" pitchFamily="34" charset="0"/>
              </a:rPr>
              <a:t>Newboro</a:t>
            </a:r>
            <a:r>
              <a:rPr lang="en-CA" sz="2000" dirty="0" smtClean="0">
                <a:latin typeface="+mn-lt"/>
                <a:cs typeface="Calibri" pitchFamily="34" charset="0"/>
              </a:rPr>
              <a:t> solar project will receive 44 cents/kWh for energy for the next 20 years, three times the retail electricity rate. </a:t>
            </a:r>
            <a:endParaRPr lang="en-CA" sz="2000" dirty="0">
              <a:latin typeface="+mn-lt"/>
              <a:cs typeface="Calibri" pitchFamily="34" charset="0"/>
            </a:endParaRPr>
          </a:p>
        </p:txBody>
      </p:sp>
      <p:pic>
        <p:nvPicPr>
          <p:cNvPr id="7" name="Picture 2" descr="http://www.theglobeandmail.com/incoming/article19785249.ece/BINARY/image.jpg"/>
          <p:cNvPicPr>
            <a:picLocks noChangeAspect="1" noChangeArrowheads="1"/>
          </p:cNvPicPr>
          <p:nvPr/>
        </p:nvPicPr>
        <p:blipFill>
          <a:blip r:embed="rId2" cstate="print"/>
          <a:srcRect/>
          <a:stretch>
            <a:fillRect/>
          </a:stretch>
        </p:blipFill>
        <p:spPr bwMode="auto">
          <a:xfrm>
            <a:off x="179512" y="2708920"/>
            <a:ext cx="4642027" cy="2952328"/>
          </a:xfrm>
          <a:prstGeom prst="rect">
            <a:avLst/>
          </a:prstGeom>
          <a:noFill/>
        </p:spPr>
      </p:pic>
      <p:sp>
        <p:nvSpPr>
          <p:cNvPr id="8" name="TextBox 7"/>
          <p:cNvSpPr txBox="1"/>
          <p:nvPr/>
        </p:nvSpPr>
        <p:spPr>
          <a:xfrm>
            <a:off x="1730122" y="5733256"/>
            <a:ext cx="1540806" cy="215444"/>
          </a:xfrm>
          <a:prstGeom prst="rect">
            <a:avLst/>
          </a:prstGeom>
          <a:noFill/>
        </p:spPr>
        <p:txBody>
          <a:bodyPr wrap="none" rtlCol="0">
            <a:spAutoFit/>
          </a:bodyPr>
          <a:lstStyle/>
          <a:p>
            <a:r>
              <a:rPr lang="en-CA" sz="800" b="1" dirty="0" smtClean="0"/>
              <a:t>Source: The Globe and Mail</a:t>
            </a:r>
            <a:endParaRPr lang="en-CA" sz="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ergy">
  <a:themeElements>
    <a:clrScheme name="ener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ener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erg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erg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erg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erg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erg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erg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erg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erg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erg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erg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erg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ackpage">
  <a:themeElements>
    <a:clrScheme name="1_Back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ack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Back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ack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ack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ack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ack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ack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ck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ack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ack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ack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ack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ack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energy</Template>
  <TotalTime>151</TotalTime>
  <Words>1140</Words>
  <Application>Microsoft Office PowerPoint</Application>
  <PresentationFormat>On-screen Show (4:3)</PresentationFormat>
  <Paragraphs>117</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energy</vt:lpstr>
      <vt:lpstr>1_Backpage</vt:lpstr>
      <vt:lpstr>RENEWABLE ENERGY IN CANADA: An Overview  Seminario Americano De Derecho Ambiental – October 2014 </vt:lpstr>
      <vt:lpstr>CANADA’S ENERGY PROFILE 2008 to 2013</vt:lpstr>
      <vt:lpstr>The Constitution Act, 1867</vt:lpstr>
      <vt:lpstr>SOLAR ENERGY IN CANADA</vt:lpstr>
      <vt:lpstr>SOLAR ENERGY IN CANADA</vt:lpstr>
      <vt:lpstr> WIND ENERGY IN CANADA</vt:lpstr>
      <vt:lpstr>ONTARIO -  A Case Study</vt:lpstr>
      <vt:lpstr>ONTARIO’S FEED IN TARIFF (FIT) PROGRAM</vt:lpstr>
      <vt:lpstr>ONTARIO’S FIT PROGRAM cont’d</vt:lpstr>
      <vt:lpstr>RECENT CHANGES TO THE FIT PROGRAM</vt:lpstr>
      <vt:lpstr>APPROACHES OF OTHER CANADIAN JURISDICTIONS</vt:lpstr>
      <vt:lpstr>THE MARITIMES</vt:lpstr>
      <vt:lpstr>Slide 13</vt:lpstr>
      <vt:lpstr>Slide 14</vt:lpstr>
      <vt:lpstr>Slide 15</vt:lpstr>
    </vt:vector>
  </TitlesOfParts>
  <Company>Gowlings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dalek</dc:creator>
  <cp:lastModifiedBy>Carso, Anna</cp:lastModifiedBy>
  <cp:revision>20</cp:revision>
  <dcterms:created xsi:type="dcterms:W3CDTF">2011-09-28T16:11:54Z</dcterms:created>
  <dcterms:modified xsi:type="dcterms:W3CDTF">2014-09-30T15:40:15Z</dcterms:modified>
</cp:coreProperties>
</file>