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59" r:id="rId6"/>
    <p:sldId id="261" r:id="rId7"/>
    <p:sldId id="260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16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10/2/14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10/2/14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10/2/14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10/2/14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10/2/14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10/2/14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 anchorCtr="0"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10/2/14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10/2/14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10/2/14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10/2/14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8999" y="6356350"/>
            <a:ext cx="14462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2F5E10-5301-4EE6-90D2-A6C4A3F62BE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10/2/14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10/2/14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10/2/14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10/2/14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10/2/14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10/2/14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770094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10/2/14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F2F5E10-5301-4EE6-90D2-A6C4A3F62BED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R" dirty="0" smtClean="0"/>
              <a:t>Generación de Energía con Desechos Sólidos</a:t>
            </a:r>
            <a:endParaRPr lang="es-C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680730"/>
            <a:ext cx="8228013" cy="1882981"/>
          </a:xfrm>
        </p:spPr>
        <p:txBody>
          <a:bodyPr>
            <a:normAutofit lnSpcReduction="10000"/>
          </a:bodyPr>
          <a:lstStyle/>
          <a:p>
            <a:r>
              <a:rPr lang="es-CR" sz="3200" dirty="0" smtClean="0"/>
              <a:t>El problema de la basura en Costa Rica</a:t>
            </a:r>
            <a:endParaRPr lang="es-CR" sz="3200" dirty="0"/>
          </a:p>
          <a:p>
            <a:endParaRPr lang="es-CR" dirty="0"/>
          </a:p>
          <a:p>
            <a:endParaRPr lang="es-CR" dirty="0" smtClean="0"/>
          </a:p>
          <a:p>
            <a:r>
              <a:rPr lang="es-CR" dirty="0" smtClean="0"/>
              <a:t>José R. Dengo</a:t>
            </a:r>
          </a:p>
          <a:p>
            <a:r>
              <a:rPr lang="es-CR" dirty="0" smtClean="0"/>
              <a:t>CDG Environmental Advisors</a:t>
            </a:r>
          </a:p>
          <a:p>
            <a:r>
              <a:rPr lang="es-CR" dirty="0" smtClean="0"/>
              <a:t>Octubre 2014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579017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5140"/>
            <a:ext cx="8229600" cy="1465167"/>
          </a:xfrm>
        </p:spPr>
        <p:txBody>
          <a:bodyPr/>
          <a:lstStyle/>
          <a:p>
            <a:r>
              <a:rPr lang="es-CR" dirty="0" smtClean="0"/>
              <a:t>Decreto No. 38500-S-</a:t>
            </a:r>
            <a:r>
              <a:rPr lang="es-CR" dirty="0" smtClean="0"/>
              <a:t>MINAE</a:t>
            </a:r>
            <a:br>
              <a:rPr lang="es-CR" dirty="0" smtClean="0"/>
            </a:br>
            <a:r>
              <a:rPr lang="es-CR" sz="2800" dirty="0" smtClean="0"/>
              <a:t>11 de junio de 2014</a:t>
            </a:r>
            <a:endParaRPr lang="es-C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394277"/>
            <a:ext cx="7662864" cy="3898001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ES_tradnl" dirty="0" smtClean="0"/>
              <a:t>Establece</a:t>
            </a:r>
            <a:r>
              <a:rPr lang="es-ES_tradnl" dirty="0"/>
              <a:t> </a:t>
            </a:r>
            <a:r>
              <a:rPr lang="es-ES_tradnl" dirty="0" smtClean="0"/>
              <a:t>moratoria a la “transformación </a:t>
            </a:r>
            <a:r>
              <a:rPr lang="es-ES_tradnl" dirty="0"/>
              <a:t>térmica de residuos sólidos ordinarios, hasta tanto no exista por parte </a:t>
            </a:r>
            <a:r>
              <a:rPr lang="es-ES_tradnl" dirty="0" smtClean="0"/>
              <a:t>de las </a:t>
            </a:r>
            <a:r>
              <a:rPr lang="es-ES_tradnl" dirty="0"/>
              <a:t>Autoridades de Ambiente y Salud certeza técnica y científica de que dicha </a:t>
            </a:r>
            <a:r>
              <a:rPr lang="es-ES_tradnl" dirty="0" smtClean="0"/>
              <a:t>actividad no </a:t>
            </a:r>
            <a:r>
              <a:rPr lang="es-ES_tradnl" dirty="0"/>
              <a:t>causará impactos a la salud y al </a:t>
            </a:r>
            <a:r>
              <a:rPr lang="es-ES_tradnl" dirty="0" smtClean="0"/>
              <a:t>ambiente”</a:t>
            </a:r>
          </a:p>
          <a:p>
            <a:pPr algn="just"/>
            <a:r>
              <a:rPr lang="es-ES_tradnl" dirty="0" smtClean="0"/>
              <a:t>Menciona que puede atentar contra esfuerzos de “recuperación </a:t>
            </a:r>
            <a:r>
              <a:rPr lang="es-ES_tradnl" dirty="0"/>
              <a:t>de residuos valorizables, lo cual representa ingresos y empleo </a:t>
            </a:r>
            <a:r>
              <a:rPr lang="es-ES_tradnl" dirty="0" smtClean="0"/>
              <a:t>importante para </a:t>
            </a:r>
            <a:r>
              <a:rPr lang="es-ES_tradnl" dirty="0"/>
              <a:t>una gran cantidad de personas, asociaciones, cooperativas y </a:t>
            </a:r>
            <a:r>
              <a:rPr lang="es-ES_tradnl" dirty="0" smtClean="0"/>
              <a:t>microempresas”</a:t>
            </a:r>
          </a:p>
          <a:p>
            <a:pPr algn="just"/>
            <a:r>
              <a:rPr lang="es-ES_tradnl" dirty="0" smtClean="0"/>
              <a:t>Grupos activistas también han expresado preocupación en que estos proyectos podrían fomentar cultura de mayor consumo y </a:t>
            </a:r>
            <a:r>
              <a:rPr lang="es-ES_tradnl" dirty="0" smtClean="0"/>
              <a:t>desperdicio, que no h</a:t>
            </a:r>
            <a:r>
              <a:rPr lang="tr-TR" dirty="0" smtClean="0"/>
              <a:t>ay</a:t>
            </a:r>
            <a:r>
              <a:rPr lang="es-ES_tradnl" dirty="0" smtClean="0"/>
              <a:t> regulaci</a:t>
            </a:r>
            <a:r>
              <a:rPr lang="es-ES_tradnl" dirty="0" smtClean="0"/>
              <a:t>ón para el control de emisiones</a:t>
            </a:r>
            <a:r>
              <a:rPr lang="es-ES_tradnl" dirty="0" smtClean="0"/>
              <a:t> </a:t>
            </a:r>
            <a:r>
              <a:rPr lang="es-ES_tradnl" dirty="0" smtClean="0"/>
              <a:t>(La Nación, 2-12-13)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896682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Panorama incierto</a:t>
            </a:r>
            <a:endParaRPr lang="es-C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423476"/>
            <a:ext cx="7662864" cy="4000196"/>
          </a:xfrm>
        </p:spPr>
        <p:txBody>
          <a:bodyPr>
            <a:normAutofit fontScale="92500"/>
          </a:bodyPr>
          <a:lstStyle/>
          <a:p>
            <a:r>
              <a:rPr lang="es-CR" dirty="0"/>
              <a:t>Programa Estado de la Nación establece </a:t>
            </a:r>
            <a:r>
              <a:rPr lang="es-CR" dirty="0" smtClean="0"/>
              <a:t>la </a:t>
            </a:r>
            <a:r>
              <a:rPr lang="es-CR" dirty="0"/>
              <a:t>matriz energética y la gestión de residuos como las principales deudas ambientales de Costa </a:t>
            </a:r>
            <a:r>
              <a:rPr lang="es-CR" dirty="0" smtClean="0"/>
              <a:t>Rica</a:t>
            </a:r>
          </a:p>
          <a:p>
            <a:r>
              <a:rPr lang="es-CR" dirty="0" smtClean="0"/>
              <a:t>Esperar resoluci</a:t>
            </a:r>
            <a:r>
              <a:rPr lang="es-CR" dirty="0" smtClean="0"/>
              <a:t>ón del proceso Contencioso Administrativo presentado por ADAI en Setiembre de 2014</a:t>
            </a:r>
          </a:p>
          <a:p>
            <a:r>
              <a:rPr lang="es-CR" dirty="0" smtClean="0"/>
              <a:t>Promover la formulación inmediata de un Reglamento específico para emisiones de estos procesos, basado en la normativa internacional relevante</a:t>
            </a:r>
          </a:p>
          <a:p>
            <a:r>
              <a:rPr lang="es-CR" dirty="0" smtClean="0"/>
              <a:t>Urge puesta en marcha de estos proyectos, entre 2015 y 2020 está programado cierre de 3 importantes rellenos sanitarios en la GAM</a:t>
            </a:r>
          </a:p>
          <a:p>
            <a:endParaRPr lang="es-CR" dirty="0" smtClean="0"/>
          </a:p>
          <a:p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092556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Agenda</a:t>
            </a:r>
            <a:endParaRPr lang="es-C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526450"/>
            <a:ext cx="7662864" cy="3510813"/>
          </a:xfrm>
        </p:spPr>
        <p:txBody>
          <a:bodyPr/>
          <a:lstStyle/>
          <a:p>
            <a:r>
              <a:rPr lang="es-CR" sz="2800" dirty="0" smtClean="0"/>
              <a:t>Problemática nacional de desechos</a:t>
            </a:r>
          </a:p>
          <a:p>
            <a:r>
              <a:rPr lang="es-CR" sz="2800" dirty="0" smtClean="0"/>
              <a:t>Propuestas de generación eléctrica en CR</a:t>
            </a:r>
          </a:p>
          <a:p>
            <a:pPr lvl="1"/>
            <a:r>
              <a:rPr lang="es-CR" sz="2400" dirty="0" smtClean="0"/>
              <a:t>Proyecto FEMETROM</a:t>
            </a:r>
          </a:p>
          <a:p>
            <a:r>
              <a:rPr lang="es-CR" sz="2800" dirty="0" smtClean="0"/>
              <a:t>Moratoria y panorama futuro</a:t>
            </a:r>
          </a:p>
          <a:p>
            <a:pPr marL="0" indent="0">
              <a:buNone/>
            </a:pP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4007499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Desechos sólidos en CR</a:t>
            </a:r>
            <a:endParaRPr lang="es-C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40664" y="2373795"/>
            <a:ext cx="3767328" cy="4113410"/>
          </a:xfrm>
        </p:spPr>
        <p:txBody>
          <a:bodyPr>
            <a:normAutofit lnSpcReduction="10000"/>
          </a:bodyPr>
          <a:lstStyle/>
          <a:p>
            <a:r>
              <a:rPr lang="es-CR" dirty="0" smtClean="0"/>
              <a:t>Considerado uno de los principales problemas ambientales del país</a:t>
            </a:r>
          </a:p>
          <a:p>
            <a:r>
              <a:rPr lang="es-CR" dirty="0" smtClean="0"/>
              <a:t>Aproximadamente 4.500 toneladas de residuos generadas cada día</a:t>
            </a:r>
          </a:p>
          <a:p>
            <a:r>
              <a:rPr lang="es-CR" dirty="0" smtClean="0"/>
              <a:t>El 83% de las viviendas entrega sus desechos a un servicio de recolección (INEC, 2011)</a:t>
            </a:r>
            <a:endParaRPr lang="es-CR" dirty="0"/>
          </a:p>
          <a:p>
            <a:r>
              <a:rPr lang="es-CR" dirty="0" smtClean="0"/>
              <a:t>Restante se entierra, se quema o se vierte directamente a lotes baldíos, ríos y mares</a:t>
            </a:r>
          </a:p>
          <a:p>
            <a:endParaRPr lang="es-CR" dirty="0" smtClean="0"/>
          </a:p>
          <a:p>
            <a:endParaRPr lang="es-CR" dirty="0"/>
          </a:p>
        </p:txBody>
      </p:sp>
      <p:pic>
        <p:nvPicPr>
          <p:cNvPr id="6" name="Content Placeholder 5" descr="aldia2009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3" r="11293"/>
          <a:stretch>
            <a:fillRect/>
          </a:stretch>
        </p:blipFill>
        <p:spPr>
          <a:xfrm>
            <a:off x="4635500" y="2387600"/>
            <a:ext cx="3767138" cy="3852593"/>
          </a:xfr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955948" y="6240193"/>
            <a:ext cx="27195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1100" dirty="0" smtClean="0"/>
              <a:t>(Al Día, 2009)</a:t>
            </a:r>
            <a:endParaRPr lang="es-CR" sz="1100" dirty="0"/>
          </a:p>
        </p:txBody>
      </p:sp>
    </p:spTree>
    <p:extLst>
      <p:ext uri="{BB962C8B-B14F-4D97-AF65-F5344CB8AC3E}">
        <p14:creationId xmlns:p14="http://schemas.microsoft.com/office/powerpoint/2010/main" val="4095029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Datos generales</a:t>
            </a:r>
            <a:endParaRPr lang="es-CR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39775" y="2457422"/>
            <a:ext cx="7662864" cy="3579842"/>
          </a:xfrm>
        </p:spPr>
        <p:txBody>
          <a:bodyPr/>
          <a:lstStyle/>
          <a:p>
            <a:r>
              <a:rPr lang="es-CR" dirty="0" smtClean="0"/>
              <a:t>Solamente 30 de 81 municipalidades depositan sus desechos en rellenos sanitarios, el restante en vertederos abiertos (Estado de la Nación, 2012)</a:t>
            </a:r>
          </a:p>
          <a:p>
            <a:r>
              <a:rPr lang="es-CR" dirty="0" smtClean="0"/>
              <a:t>Municipalidades tienen capacidad de reciclar alrededor del 2% de los residuos (La Nación, 2/6/13)</a:t>
            </a:r>
          </a:p>
          <a:p>
            <a:r>
              <a:rPr lang="es-CR" dirty="0" smtClean="0"/>
              <a:t>Todos los días se queman unas 473 toneladas de basura doméstica (ICT, 2013)</a:t>
            </a:r>
          </a:p>
          <a:p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4031743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Problemática en zona rural</a:t>
            </a:r>
            <a:endParaRPr lang="es-C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540256"/>
            <a:ext cx="3767328" cy="34970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R" b="1" u="sng" dirty="0" smtClean="0"/>
              <a:t>URBANA</a:t>
            </a:r>
          </a:p>
          <a:p>
            <a:pPr algn="just"/>
            <a:r>
              <a:rPr lang="es-CR" dirty="0" smtClean="0"/>
              <a:t>Recolección		96.2%</a:t>
            </a:r>
          </a:p>
          <a:p>
            <a:pPr algn="just"/>
            <a:r>
              <a:rPr lang="es-CR" dirty="0" smtClean="0"/>
              <a:t>Enterrado		0.8%</a:t>
            </a:r>
          </a:p>
          <a:p>
            <a:pPr algn="just"/>
            <a:r>
              <a:rPr lang="es-CR" dirty="0" smtClean="0"/>
              <a:t>Quemado		2.4%</a:t>
            </a:r>
          </a:p>
          <a:p>
            <a:pPr algn="just"/>
            <a:r>
              <a:rPr lang="es-CR" dirty="0" smtClean="0"/>
              <a:t>Lote baldío		0.1%</a:t>
            </a:r>
          </a:p>
          <a:p>
            <a:pPr algn="just"/>
            <a:r>
              <a:rPr lang="es-CR" dirty="0" smtClean="0"/>
              <a:t>Ríos, mares, otros	0.5%</a:t>
            </a:r>
            <a:endParaRPr lang="es-C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2" y="2540256"/>
            <a:ext cx="4052047" cy="39898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R" b="1" u="sng" dirty="0" smtClean="0"/>
              <a:t>RURAL</a:t>
            </a:r>
          </a:p>
          <a:p>
            <a:pPr algn="just"/>
            <a:r>
              <a:rPr lang="es-CR" dirty="0" smtClean="0"/>
              <a:t>Recolección		48.3%</a:t>
            </a:r>
            <a:endParaRPr lang="es-CR" dirty="0"/>
          </a:p>
          <a:p>
            <a:pPr algn="just"/>
            <a:r>
              <a:rPr lang="es-CR" dirty="0" smtClean="0"/>
              <a:t>Enterrado		16.6%</a:t>
            </a:r>
            <a:endParaRPr lang="es-CR" dirty="0"/>
          </a:p>
          <a:p>
            <a:pPr algn="just"/>
            <a:r>
              <a:rPr lang="es-CR" dirty="0" smtClean="0"/>
              <a:t>Quemado		31.8%</a:t>
            </a:r>
            <a:endParaRPr lang="es-CR" dirty="0"/>
          </a:p>
          <a:p>
            <a:pPr algn="just"/>
            <a:r>
              <a:rPr lang="es-CR" dirty="0"/>
              <a:t>Lote </a:t>
            </a:r>
            <a:r>
              <a:rPr lang="es-CR" dirty="0" smtClean="0"/>
              <a:t>baldío		0.9%</a:t>
            </a:r>
            <a:endParaRPr lang="es-CR" dirty="0"/>
          </a:p>
          <a:p>
            <a:pPr algn="just"/>
            <a:r>
              <a:rPr lang="es-CR" dirty="0"/>
              <a:t>Ríos, </a:t>
            </a:r>
            <a:r>
              <a:rPr lang="es-CR" dirty="0" smtClean="0"/>
              <a:t>mares,otros	2.4%</a:t>
            </a:r>
          </a:p>
          <a:p>
            <a:pPr marL="0" indent="0" algn="just">
              <a:buNone/>
            </a:pPr>
            <a:r>
              <a:rPr lang="es-CR" sz="1200" dirty="0" smtClean="0"/>
              <a:t>	Fuente: INEC, 2011</a:t>
            </a:r>
            <a:endParaRPr lang="es-CR" sz="1200" dirty="0"/>
          </a:p>
          <a:p>
            <a:pPr marL="0" indent="0" algn="just">
              <a:buNone/>
            </a:pPr>
            <a:endParaRPr lang="es-CR" b="1" u="sng" dirty="0"/>
          </a:p>
        </p:txBody>
      </p:sp>
    </p:spTree>
    <p:extLst>
      <p:ext uri="{BB962C8B-B14F-4D97-AF65-F5344CB8AC3E}">
        <p14:creationId xmlns:p14="http://schemas.microsoft.com/office/powerpoint/2010/main" val="969695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Propuestas de generación eléctrica en CR</a:t>
            </a:r>
            <a:endParaRPr lang="es-C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9775" y="2540256"/>
            <a:ext cx="7662864" cy="3497007"/>
          </a:xfrm>
        </p:spPr>
        <p:txBody>
          <a:bodyPr/>
          <a:lstStyle/>
          <a:p>
            <a:r>
              <a:rPr lang="es-CR" dirty="0" smtClean="0"/>
              <a:t>Durante los últimos años, ha surgido el interés por este tipo de proyectos tras el éxito y aceptación de estas tecnologías a nivel internacional</a:t>
            </a:r>
          </a:p>
          <a:p>
            <a:r>
              <a:rPr lang="es-CR" dirty="0" smtClean="0"/>
              <a:t>Alrededor de una docena de propuestas durante los últimos 5 años (FECON, 2014)</a:t>
            </a:r>
          </a:p>
          <a:p>
            <a:r>
              <a:rPr lang="es-CR" dirty="0" smtClean="0"/>
              <a:t>Necesario hacer distinción entre estas propuestas y la </a:t>
            </a:r>
            <a:r>
              <a:rPr lang="es-CR" b="1" dirty="0" smtClean="0"/>
              <a:t>incineración</a:t>
            </a:r>
            <a:r>
              <a:rPr lang="es-CR" dirty="0" smtClean="0"/>
              <a:t> tradicional, cuyo propósito es únicamente el tratamiento de los desechos (Directiva 2000/76/CE)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561677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Propuesta FEMETROM</a:t>
            </a:r>
            <a:endParaRPr lang="es-CR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618937" y="2567867"/>
            <a:ext cx="3767328" cy="3704094"/>
          </a:xfrm>
        </p:spPr>
        <p:txBody>
          <a:bodyPr/>
          <a:lstStyle/>
          <a:p>
            <a:r>
              <a:rPr lang="es-CR" dirty="0" smtClean="0"/>
              <a:t>Federación </a:t>
            </a:r>
            <a:r>
              <a:rPr lang="es-CR" dirty="0"/>
              <a:t>Metropolitana de Municipalidades de San José</a:t>
            </a:r>
          </a:p>
          <a:p>
            <a:r>
              <a:rPr lang="es-CR" dirty="0"/>
              <a:t>Reúne a 12 municipios urbanos de la provincia</a:t>
            </a:r>
          </a:p>
          <a:p>
            <a:r>
              <a:rPr lang="es-CR" dirty="0" smtClean="0"/>
              <a:t>Alrededor de 1/3 de la población habita en estos cantones</a:t>
            </a:r>
          </a:p>
          <a:p>
            <a:r>
              <a:rPr lang="es-CR" dirty="0" smtClean="0"/>
              <a:t>Se generan cerca de 1.800 toneladas de desechos al día (La Nación 30/11/13)</a:t>
            </a:r>
          </a:p>
          <a:p>
            <a:endParaRPr lang="es-CR" dirty="0"/>
          </a:p>
        </p:txBody>
      </p:sp>
      <p:pic>
        <p:nvPicPr>
          <p:cNvPr id="8" name="Content Placeholder 7" descr="googlearth.pn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7" r="2507"/>
          <a:stretch/>
        </p:blipFill>
        <p:spPr>
          <a:xfrm>
            <a:off x="4386265" y="2416004"/>
            <a:ext cx="4465909" cy="3855957"/>
          </a:xfrm>
        </p:spPr>
      </p:pic>
    </p:spTree>
    <p:extLst>
      <p:ext uri="{BB962C8B-B14F-4D97-AF65-F5344CB8AC3E}">
        <p14:creationId xmlns:p14="http://schemas.microsoft.com/office/powerpoint/2010/main" val="301316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Propuesta FEMETROM</a:t>
            </a:r>
            <a:endParaRPr lang="es-C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39775" y="2554061"/>
            <a:ext cx="7662864" cy="3686131"/>
          </a:xfrm>
        </p:spPr>
        <p:txBody>
          <a:bodyPr>
            <a:normAutofit fontScale="92500"/>
          </a:bodyPr>
          <a:lstStyle/>
          <a:p>
            <a:pPr algn="just"/>
            <a:r>
              <a:rPr lang="es-CR" dirty="0" smtClean="0"/>
              <a:t>Convenio firmado con el Instituto Costarricense de Electricidad (ICE) en junio del 2012, con presencia del Ministerio de Ambiente y Energía, Ministerio de Salud y Vicepresidencia de la República.</a:t>
            </a:r>
          </a:p>
          <a:p>
            <a:pPr algn="just"/>
            <a:r>
              <a:rPr lang="es-CR" dirty="0" smtClean="0"/>
              <a:t>Cada tonelada puede suplir necesidades de 2-3 hogares (La Nación, 30/11/13)</a:t>
            </a:r>
          </a:p>
          <a:p>
            <a:pPr algn="just"/>
            <a:r>
              <a:rPr lang="es-CR" dirty="0" smtClean="0"/>
              <a:t>Se aprovecha logística existente de recolección y relativa proximidad de centros urbanos</a:t>
            </a:r>
          </a:p>
          <a:p>
            <a:pPr algn="just"/>
            <a:r>
              <a:rPr lang="es-CR" dirty="0" smtClean="0"/>
              <a:t>Interés de empresas internacionales, convenio con Corea del Sur para gestión de residuos sólidos (El País, 1/10/13)</a:t>
            </a:r>
          </a:p>
        </p:txBody>
      </p:sp>
    </p:spTree>
    <p:extLst>
      <p:ext uri="{BB962C8B-B14F-4D97-AF65-F5344CB8AC3E}">
        <p14:creationId xmlns:p14="http://schemas.microsoft.com/office/powerpoint/2010/main" val="1598754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Interés del ICE</a:t>
            </a:r>
            <a:endParaRPr lang="es-C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08877"/>
            <a:ext cx="8229599" cy="4043993"/>
          </a:xfrm>
        </p:spPr>
        <p:txBody>
          <a:bodyPr>
            <a:noAutofit/>
          </a:bodyPr>
          <a:lstStyle/>
          <a:p>
            <a:pPr algn="just"/>
            <a:r>
              <a:rPr lang="es-CR" sz="1750" dirty="0" smtClean="0"/>
              <a:t>Plan Nacional de Energía y Plan Nacional de Expansión de Generación Eléctrica establecen necesidad de reducir dependencia de combustibles fósiles importados</a:t>
            </a:r>
          </a:p>
          <a:p>
            <a:pPr algn="just"/>
            <a:r>
              <a:rPr lang="es-CR" sz="1750" dirty="0" smtClean="0"/>
              <a:t>Energía de base, no se ve afectada por condiciones atmosféricas</a:t>
            </a:r>
          </a:p>
          <a:p>
            <a:pPr algn="just"/>
            <a:r>
              <a:rPr lang="es-CR" sz="1750" dirty="0" smtClean="0"/>
              <a:t>La generación eléctrica a base de desechos es permitida por la Ley de Gestión Integrada de Resíduos Sólidos No. 8839</a:t>
            </a:r>
          </a:p>
          <a:p>
            <a:pPr algn="just"/>
            <a:r>
              <a:rPr lang="es-CR" sz="1750" dirty="0" smtClean="0"/>
              <a:t>No está sujeta a las limitaciones de la Ley que Autoriza Generación Eléctrica Autónoma o Parelela No. 7200, con excepción a que debe tener tarifa aprobada por ARESEP y que el proyecto cuente con elegibilidad del ICE</a:t>
            </a:r>
          </a:p>
          <a:p>
            <a:pPr algn="just"/>
            <a:r>
              <a:rPr lang="es-CR" sz="1750" dirty="0" smtClean="0"/>
              <a:t>En marzo de 2013 el ICE publica “Guía para la Declaratoria de Elegibilidad para proyectos de Generación de Electricidad con Desechos Sólidos Municipales” (La Gaceta No. 54</a:t>
            </a:r>
            <a:r>
              <a:rPr lang="es-CR" sz="1750" dirty="0" smtClean="0"/>
              <a:t>)</a:t>
            </a:r>
            <a:endParaRPr lang="es-CR" sz="1750" dirty="0" smtClean="0"/>
          </a:p>
        </p:txBody>
      </p:sp>
    </p:spTree>
    <p:extLst>
      <p:ext uri="{BB962C8B-B14F-4D97-AF65-F5344CB8AC3E}">
        <p14:creationId xmlns:p14="http://schemas.microsoft.com/office/powerpoint/2010/main" val="6187684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Genesis.thmx</Template>
  <TotalTime>1054</TotalTime>
  <Words>721</Words>
  <Application>Microsoft Macintosh PowerPoint</Application>
  <PresentationFormat>On-screen Show (4:3)</PresentationFormat>
  <Paragraphs>65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Genesis</vt:lpstr>
      <vt:lpstr>Generación de Energía con Desechos Sólidos</vt:lpstr>
      <vt:lpstr>Agenda</vt:lpstr>
      <vt:lpstr>Desechos sólidos en CR</vt:lpstr>
      <vt:lpstr>Datos generales</vt:lpstr>
      <vt:lpstr>Problemática en zona rural</vt:lpstr>
      <vt:lpstr>Propuestas de generación eléctrica en CR</vt:lpstr>
      <vt:lpstr>Propuesta FEMETROM</vt:lpstr>
      <vt:lpstr>Propuesta FEMETROM</vt:lpstr>
      <vt:lpstr>Interés del ICE</vt:lpstr>
      <vt:lpstr>Decreto No. 38500-S-MINAE 11 de junio de 2014</vt:lpstr>
      <vt:lpstr>Panorama incierto</vt:lpstr>
    </vt:vector>
  </TitlesOfParts>
  <Company>CDG Environmental Advisors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Generación de Energía con Desechos Sólidos</dc:title>
  <dc:creator>Jose Dengo</dc:creator>
  <cp:lastModifiedBy>Jose Dengo</cp:lastModifiedBy>
  <cp:revision>36</cp:revision>
  <dcterms:created xsi:type="dcterms:W3CDTF">2014-10-01T21:14:34Z</dcterms:created>
  <dcterms:modified xsi:type="dcterms:W3CDTF">2014-10-02T15:24:26Z</dcterms:modified>
</cp:coreProperties>
</file>