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66" r:id="rId6"/>
    <p:sldId id="272" r:id="rId7"/>
    <p:sldId id="267" r:id="rId8"/>
    <p:sldId id="270" r:id="rId9"/>
    <p:sldId id="269" r:id="rId10"/>
    <p:sldId id="268" r:id="rId11"/>
    <p:sldId id="263" r:id="rId12"/>
    <p:sldId id="265" r:id="rId13"/>
    <p:sldId id="27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1814-F0A1-614F-A376-53F7005EC2CD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2BA8-42C7-DC43-8BB4-84B329DB5F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3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1814-F0A1-614F-A376-53F7005EC2CD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2BA8-42C7-DC43-8BB4-84B329DB5F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0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1814-F0A1-614F-A376-53F7005EC2CD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2BA8-42C7-DC43-8BB4-84B329DB5F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1814-F0A1-614F-A376-53F7005EC2CD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2BA8-42C7-DC43-8BB4-84B329DB5F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1814-F0A1-614F-A376-53F7005EC2CD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2BA8-42C7-DC43-8BB4-84B329DB5F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1814-F0A1-614F-A376-53F7005EC2CD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2BA8-42C7-DC43-8BB4-84B329DB5F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1814-F0A1-614F-A376-53F7005EC2CD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2BA8-42C7-DC43-8BB4-84B329DB5F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8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1814-F0A1-614F-A376-53F7005EC2CD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2BA8-42C7-DC43-8BB4-84B329DB5F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2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1814-F0A1-614F-A376-53F7005EC2CD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2BA8-42C7-DC43-8BB4-84B329DB5F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5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1814-F0A1-614F-A376-53F7005EC2CD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2BA8-42C7-DC43-8BB4-84B329DB5F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6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1814-F0A1-614F-A376-53F7005EC2CD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2BA8-42C7-DC43-8BB4-84B329DB5F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D1814-F0A1-614F-A376-53F7005EC2CD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82BA8-42C7-DC43-8BB4-84B329DB5F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7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smtClean="0"/>
              <a:t>El uso de la basura como fuente de energía en Costa Rica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R" smtClean="0"/>
              <a:t>Regulación local y experiencias</a:t>
            </a:r>
          </a:p>
          <a:p>
            <a:endParaRPr lang="es-CR" smtClean="0"/>
          </a:p>
          <a:p>
            <a:r>
              <a:rPr lang="es-CR" smtClean="0"/>
              <a:t>Lic. Luis Franklin Gutiérrez - CR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3774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9-29 at 10.57.4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4" r="-812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023714" y="6405157"/>
            <a:ext cx="395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crhoy.com</a:t>
            </a:r>
            <a:r>
              <a:rPr lang="en-US" dirty="0" smtClean="0"/>
              <a:t>, 29 de set.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4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Caso</a:t>
            </a:r>
            <a:r>
              <a:rPr lang="en-US" dirty="0" smtClean="0"/>
              <a:t> de Moratoria a </a:t>
            </a:r>
            <a:r>
              <a:rPr lang="en-US" dirty="0" err="1" smtClean="0"/>
              <a:t>producción</a:t>
            </a:r>
            <a:r>
              <a:rPr lang="en-US" dirty="0" smtClean="0"/>
              <a:t> de </a:t>
            </a:r>
            <a:r>
              <a:rPr lang="en-US" dirty="0" err="1" smtClean="0"/>
              <a:t>Energía</a:t>
            </a:r>
            <a:r>
              <a:rPr lang="en-US" dirty="0" smtClean="0"/>
              <a:t> con </a:t>
            </a:r>
            <a:r>
              <a:rPr lang="en-US" dirty="0" err="1" smtClean="0"/>
              <a:t>Basura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26 de </a:t>
            </a:r>
            <a:r>
              <a:rPr lang="en-US" dirty="0" err="1" smtClean="0"/>
              <a:t>junio</a:t>
            </a:r>
            <a:r>
              <a:rPr lang="en-US" dirty="0" smtClean="0"/>
              <a:t> de 2014: </a:t>
            </a:r>
            <a:r>
              <a:rPr lang="en-US" dirty="0" err="1" smtClean="0"/>
              <a:t>Gobierno</a:t>
            </a:r>
            <a:r>
              <a:rPr lang="en-US" dirty="0" smtClean="0"/>
              <a:t> </a:t>
            </a:r>
            <a:r>
              <a:rPr lang="en-US" dirty="0" err="1" smtClean="0"/>
              <a:t>establece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moratoria a la </a:t>
            </a:r>
            <a:r>
              <a:rPr lang="en-US" dirty="0" err="1" smtClean="0"/>
              <a:t>generación</a:t>
            </a:r>
            <a:r>
              <a:rPr lang="en-US" dirty="0" smtClean="0"/>
              <a:t> de </a:t>
            </a:r>
            <a:r>
              <a:rPr lang="en-US" dirty="0" err="1" smtClean="0"/>
              <a:t>energía</a:t>
            </a:r>
            <a:r>
              <a:rPr lang="en-US" dirty="0" smtClean="0"/>
              <a:t> a base de </a:t>
            </a:r>
            <a:r>
              <a:rPr lang="en-US" dirty="0" err="1" smtClean="0"/>
              <a:t>desechos</a:t>
            </a:r>
            <a:r>
              <a:rPr lang="en-US" dirty="0" smtClean="0"/>
              <a:t> </a:t>
            </a:r>
            <a:r>
              <a:rPr lang="en-US" dirty="0" err="1" smtClean="0"/>
              <a:t>sólidos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decreto</a:t>
            </a:r>
            <a:r>
              <a:rPr lang="en-US" dirty="0" smtClean="0"/>
              <a:t> 38500-S-MINAE)</a:t>
            </a:r>
          </a:p>
          <a:p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Ejecutivo</a:t>
            </a:r>
            <a:r>
              <a:rPr lang="en-US" dirty="0" smtClean="0"/>
              <a:t> se </a:t>
            </a:r>
            <a:r>
              <a:rPr lang="en-US" dirty="0" err="1" smtClean="0"/>
              <a:t>encuentra</a:t>
            </a:r>
            <a:r>
              <a:rPr lang="en-US" dirty="0" smtClean="0"/>
              <a:t> </a:t>
            </a:r>
            <a:r>
              <a:rPr lang="en-US" dirty="0" err="1" smtClean="0"/>
              <a:t>preparando</a:t>
            </a:r>
            <a:r>
              <a:rPr lang="en-US" dirty="0" smtClean="0"/>
              <a:t> un </a:t>
            </a:r>
            <a:r>
              <a:rPr lang="en-US" dirty="0" err="1" smtClean="0"/>
              <a:t>reglamento</a:t>
            </a:r>
            <a:r>
              <a:rPr lang="en-US" dirty="0" smtClean="0"/>
              <a:t> </a:t>
            </a:r>
            <a:r>
              <a:rPr lang="en-US" dirty="0" err="1"/>
              <a:t>permitirá</a:t>
            </a:r>
            <a:r>
              <a:rPr lang="en-US" dirty="0"/>
              <a:t> a los </a:t>
            </a:r>
            <a:r>
              <a:rPr lang="en-US" dirty="0" err="1"/>
              <a:t>municipios</a:t>
            </a:r>
            <a:r>
              <a:rPr lang="en-US" dirty="0"/>
              <a:t> </a:t>
            </a:r>
            <a:r>
              <a:rPr lang="en-US" dirty="0" err="1"/>
              <a:t>desarrollar</a:t>
            </a:r>
            <a:r>
              <a:rPr lang="en-US" dirty="0"/>
              <a:t>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 smtClean="0"/>
              <a:t>generen</a:t>
            </a:r>
            <a:r>
              <a:rPr lang="en-US" dirty="0" smtClean="0"/>
              <a:t> </a:t>
            </a:r>
            <a:r>
              <a:rPr lang="en-US" dirty="0" err="1" smtClean="0"/>
              <a:t>energía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desechos</a:t>
            </a:r>
            <a:r>
              <a:rPr lang="en-US" dirty="0" smtClean="0"/>
              <a:t> </a:t>
            </a:r>
            <a:r>
              <a:rPr lang="en-US" dirty="0" err="1" smtClean="0"/>
              <a:t>sólidos</a:t>
            </a:r>
            <a:r>
              <a:rPr lang="en-US" dirty="0" smtClean="0"/>
              <a:t>. (MINAE/ Min. </a:t>
            </a:r>
            <a:r>
              <a:rPr lang="en-US" dirty="0" err="1" smtClean="0"/>
              <a:t>Salud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Alcaldes</a:t>
            </a:r>
            <a:r>
              <a:rPr lang="en-US" dirty="0" smtClean="0"/>
              <a:t> (ADAI) </a:t>
            </a:r>
            <a:r>
              <a:rPr lang="en-US" dirty="0" err="1" smtClean="0"/>
              <a:t>dieron</a:t>
            </a:r>
            <a:r>
              <a:rPr lang="en-US" dirty="0" smtClean="0"/>
              <a:t> </a:t>
            </a:r>
            <a:r>
              <a:rPr lang="en-US" dirty="0" err="1" smtClean="0"/>
              <a:t>plazo</a:t>
            </a:r>
            <a:r>
              <a:rPr lang="en-US" dirty="0" smtClean="0"/>
              <a:t> al </a:t>
            </a:r>
            <a:r>
              <a:rPr lang="en-US" dirty="0" err="1" smtClean="0"/>
              <a:t>gobierno</a:t>
            </a:r>
            <a:r>
              <a:rPr lang="en-US" dirty="0" smtClean="0"/>
              <a:t> al 28 de </a:t>
            </a:r>
            <a:r>
              <a:rPr lang="en-US" dirty="0" err="1" smtClean="0"/>
              <a:t>agosto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resuelva</a:t>
            </a:r>
            <a:r>
              <a:rPr lang="en-US" dirty="0" smtClean="0"/>
              <a:t> </a:t>
            </a:r>
            <a:r>
              <a:rPr lang="en-US" dirty="0" err="1" smtClean="0"/>
              <a:t>situación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Setiembre</a:t>
            </a:r>
            <a:r>
              <a:rPr lang="en-US" dirty="0" smtClean="0"/>
              <a:t> 2014: ADAI </a:t>
            </a:r>
            <a:r>
              <a:rPr lang="en-US" dirty="0" err="1"/>
              <a:t>p</a:t>
            </a:r>
            <a:r>
              <a:rPr lang="en-US" dirty="0" err="1" smtClean="0"/>
              <a:t>resenta</a:t>
            </a:r>
            <a:r>
              <a:rPr lang="en-US" dirty="0" smtClean="0"/>
              <a:t> </a:t>
            </a:r>
            <a:r>
              <a:rPr lang="en-US" dirty="0" err="1" smtClean="0"/>
              <a:t>Contencioso</a:t>
            </a:r>
            <a:r>
              <a:rPr lang="en-US" dirty="0" smtClean="0"/>
              <a:t> </a:t>
            </a:r>
            <a:r>
              <a:rPr lang="en-US" dirty="0" err="1" smtClean="0"/>
              <a:t>Administrativo</a:t>
            </a:r>
            <a:r>
              <a:rPr lang="en-US" dirty="0" smtClean="0"/>
              <a:t> contra </a:t>
            </a:r>
            <a:r>
              <a:rPr lang="en-US" dirty="0" err="1" smtClean="0"/>
              <a:t>decreto</a:t>
            </a:r>
            <a:r>
              <a:rPr lang="en-US" dirty="0" smtClean="0"/>
              <a:t> de moratoria.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7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800" dirty="0" smtClean="0"/>
              <a:t>Decreto Moratoria nacional de las actividades de transformación térmica de residuos sólidos ordinarios</a:t>
            </a:r>
            <a:endParaRPr lang="es-C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R" dirty="0" smtClean="0"/>
              <a:t>Decreto 38500-S-MINAE</a:t>
            </a:r>
          </a:p>
          <a:p>
            <a:r>
              <a:rPr lang="es-CR" dirty="0" smtClean="0"/>
              <a:t>Vigente desde el 26-junio-2014 (La Gaceta No. 122)</a:t>
            </a:r>
          </a:p>
          <a:p>
            <a:pPr marL="0" indent="0">
              <a:buNone/>
            </a:pPr>
            <a:r>
              <a:rPr lang="es-CR" dirty="0" smtClean="0"/>
              <a:t>“Artículo 1º-Se establece una moratoria nacional a las actividades de transformación térmica de residuos sólidos ordinarios, hasta tanto no exista por parte de las Autoridades de Ambiente y Salud certeza técnica y científica de que dicha actividad no causará impactos a la salud y al ambiente y se garantice que ésta práctica no va en contra de los principios de la Ley Nº 8839 denominada Ley para la Gestión Integral de Residuos</a:t>
            </a:r>
            <a:r>
              <a:rPr lang="en-US" dirty="0" smtClean="0"/>
              <a:t>.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Conclusiones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340746" y="1408181"/>
            <a:ext cx="7728742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latin typeface="Cambria"/>
                <a:ea typeface="ＭＳ 明朝"/>
                <a:cs typeface="Times New Roman"/>
              </a:rPr>
              <a:t>1. Se desconoce la tecnología: unos hablan de incineración, otros de transformación técnica de desechos; otros de gasificación. De acuerdo con este punto, debe de estudiarse bien la tecnología y llamarle por su nombre. El fin es el mismo: generación de energía. El problema ha sido desconocimiento de asuntos técnicos del proceso.</a:t>
            </a:r>
            <a:endParaRPr lang="es-CR" dirty="0">
              <a:latin typeface="Cambria"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latin typeface="Cambria"/>
                <a:ea typeface="ＭＳ 明朝"/>
                <a:cs typeface="Times New Roman"/>
              </a:rPr>
              <a:t>2. El decreto viola el derecho a la salud y al ambiente, porque impide reducir la contaminación ambiental, tanto de la basura como el uso de energías nuevas.</a:t>
            </a:r>
            <a:endParaRPr lang="es-CR" dirty="0">
              <a:latin typeface="Cambria"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latin typeface="Cambria"/>
                <a:ea typeface="ＭＳ 明朝"/>
                <a:cs typeface="Times New Roman"/>
              </a:rPr>
              <a:t>3. El decreto no establece plazo, creando incertidumbre jurídica para los proyectos presentados. </a:t>
            </a:r>
            <a:endParaRPr lang="es-CR" dirty="0">
              <a:latin typeface="Cambria"/>
              <a:ea typeface="ＭＳ 明朝"/>
              <a:cs typeface="Times New Roman"/>
            </a:endParaRPr>
          </a:p>
          <a:p>
            <a:r>
              <a:rPr lang="es-ES" dirty="0">
                <a:latin typeface="Cambria"/>
                <a:ea typeface="ＭＳ 明朝"/>
                <a:cs typeface="Times New Roman"/>
              </a:rPr>
              <a:t>4. Consideran que la Ley actual sí contempla la tecnología y no es </a:t>
            </a:r>
            <a:r>
              <a:rPr lang="es-ES" dirty="0" smtClean="0">
                <a:latin typeface="Cambria"/>
                <a:ea typeface="ＭＳ 明朝"/>
                <a:cs typeface="Times New Roman"/>
              </a:rPr>
              <a:t>contraria </a:t>
            </a:r>
            <a:r>
              <a:rPr lang="es-ES" dirty="0">
                <a:latin typeface="Cambria"/>
                <a:ea typeface="ＭＳ 明朝"/>
                <a:cs typeface="Times New Roman"/>
              </a:rPr>
              <a:t>a la ley</a:t>
            </a:r>
            <a:r>
              <a:rPr lang="es-CR" dirty="0"/>
              <a:t> </a:t>
            </a:r>
            <a:endParaRPr lang="es-CR" dirty="0" smtClean="0"/>
          </a:p>
          <a:p>
            <a:r>
              <a:rPr lang="es-ES" dirty="0"/>
              <a:t>5</a:t>
            </a:r>
            <a:r>
              <a:rPr lang="es-ES" dirty="0" smtClean="0"/>
              <a:t>. </a:t>
            </a:r>
            <a:r>
              <a:rPr lang="es-ES" dirty="0"/>
              <a:t>Se debe suspender la moratoria, al mismo tiempo que se regule.</a:t>
            </a:r>
            <a:endParaRPr lang="es-CR" dirty="0"/>
          </a:p>
          <a:p>
            <a:r>
              <a:rPr lang="es-ES" dirty="0"/>
              <a:t>6</a:t>
            </a:r>
            <a:r>
              <a:rPr lang="es-ES" dirty="0" smtClean="0"/>
              <a:t>. </a:t>
            </a:r>
            <a:r>
              <a:rPr lang="es-ES" dirty="0"/>
              <a:t>Se debe regular la actividad mediante decreto.</a:t>
            </a:r>
            <a:endParaRPr lang="es-CR" dirty="0"/>
          </a:p>
          <a:p>
            <a:r>
              <a:rPr lang="es-ES" dirty="0"/>
              <a:t>7</a:t>
            </a:r>
            <a:r>
              <a:rPr lang="es-ES" dirty="0" smtClean="0"/>
              <a:t>. </a:t>
            </a:r>
            <a:r>
              <a:rPr lang="es-ES" dirty="0"/>
              <a:t>Se debe implementar una política integral del manejo de desechos en general. </a:t>
            </a:r>
            <a:endParaRPr lang="es-CR" dirty="0"/>
          </a:p>
          <a:p>
            <a:endParaRPr lang="es-CR" dirty="0"/>
          </a:p>
          <a:p>
            <a:endParaRPr lang="es-CR" dirty="0" smtClean="0"/>
          </a:p>
          <a:p>
            <a:endParaRPr lang="es-CR" dirty="0"/>
          </a:p>
          <a:p>
            <a:endParaRPr lang="es-CR" dirty="0" smtClean="0"/>
          </a:p>
          <a:p>
            <a:endParaRPr lang="es-C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063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R" dirty="0" smtClean="0"/>
              <a:t>Necesidad de regular los procesos de tratamiento de desechos sólidos basado en tecnologías limpias.</a:t>
            </a:r>
          </a:p>
          <a:p>
            <a:r>
              <a:rPr lang="es-CR" dirty="0" smtClean="0"/>
              <a:t>Subproductos como la energía debieran de regularse con el fin de incluirlas en las fuentes limpias de energía.</a:t>
            </a:r>
          </a:p>
          <a:p>
            <a:r>
              <a:rPr lang="es-CR" dirty="0" smtClean="0"/>
              <a:t>Buscar alternativas a la incineración y rellenos sanitarios.</a:t>
            </a:r>
          </a:p>
          <a:p>
            <a:r>
              <a:rPr lang="es-CR" dirty="0" smtClean="0"/>
              <a:t>Estado debe dar prioridad y permitir el tratamiento de desechos por medio de tecnologías que no afecten el ambiente.</a:t>
            </a:r>
          </a:p>
          <a:p>
            <a:endParaRPr lang="es-CR" dirty="0" smtClean="0"/>
          </a:p>
          <a:p>
            <a:endParaRPr lang="es-CR" dirty="0" smtClean="0"/>
          </a:p>
          <a:p>
            <a:endParaRPr lang="es-CR" dirty="0" smtClean="0"/>
          </a:p>
          <a:p>
            <a:endParaRPr lang="es-CR" dirty="0" smtClean="0"/>
          </a:p>
          <a:p>
            <a:endParaRPr lang="es-CR" dirty="0" smtClean="0"/>
          </a:p>
          <a:p>
            <a:endParaRPr lang="es-CR" dirty="0" smtClean="0"/>
          </a:p>
        </p:txBody>
      </p:sp>
    </p:spTree>
    <p:extLst>
      <p:ext uri="{BB962C8B-B14F-4D97-AF65-F5344CB8AC3E}">
        <p14:creationId xmlns:p14="http://schemas.microsoft.com/office/powerpoint/2010/main" val="9830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El uso de la basura como fuente de energía en Costa Rica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s-CR" dirty="0" smtClean="0"/>
              <a:t>Estado de la Cuestión: Base Legal del manejo de desechos</a:t>
            </a:r>
          </a:p>
          <a:p>
            <a:r>
              <a:rPr lang="es-CR" dirty="0" smtClean="0"/>
              <a:t>Situación Actual de manejo de desechos</a:t>
            </a:r>
          </a:p>
          <a:p>
            <a:r>
              <a:rPr lang="es-CR" dirty="0" smtClean="0"/>
              <a:t>Moratoria a la producción de energía a base de desec</a:t>
            </a:r>
            <a:r>
              <a:rPr lang="en-US" dirty="0" smtClean="0"/>
              <a:t>hos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7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Estado de la </a:t>
            </a:r>
            <a:r>
              <a:rPr lang="en-US" dirty="0" err="1" smtClean="0"/>
              <a:t>cuestión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 Legal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Gestión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ntegrada</a:t>
            </a:r>
            <a:r>
              <a:rPr lang="en-US" dirty="0" smtClean="0"/>
              <a:t> de </a:t>
            </a:r>
            <a:r>
              <a:rPr lang="en-US" dirty="0" err="1" smtClean="0"/>
              <a:t>Residuos</a:t>
            </a:r>
            <a:r>
              <a:rPr lang="en-US" dirty="0" smtClean="0"/>
              <a:t> </a:t>
            </a:r>
            <a:r>
              <a:rPr lang="en-US" dirty="0" err="1" smtClean="0"/>
              <a:t>Sólidos</a:t>
            </a:r>
            <a:r>
              <a:rPr lang="en-US" dirty="0" smtClean="0"/>
              <a:t> (Ley No. 8839) </a:t>
            </a:r>
          </a:p>
          <a:p>
            <a:r>
              <a:rPr lang="es-ES" dirty="0"/>
              <a:t>Reglamento de Rellenos </a:t>
            </a:r>
            <a:r>
              <a:rPr lang="es-ES" dirty="0" smtClean="0"/>
              <a:t>Sanitarios</a:t>
            </a:r>
            <a:r>
              <a:rPr lang="es-ES" dirty="0"/>
              <a:t> </a:t>
            </a:r>
            <a:r>
              <a:rPr lang="es-ES" dirty="0" smtClean="0"/>
              <a:t>(Decreto </a:t>
            </a:r>
            <a:r>
              <a:rPr lang="es-ES" dirty="0"/>
              <a:t>Ejecutivo Nº 27378 del 23 de octubre de </a:t>
            </a:r>
            <a:r>
              <a:rPr lang="es-ES" dirty="0" smtClean="0"/>
              <a:t>1998)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s-CR" dirty="0" smtClean="0"/>
              <a:t>Convenio de Basilea sobre el Control de los Movimientos Transfronterizos de los Desechos </a:t>
            </a:r>
            <a:r>
              <a:rPr lang="es-ES_tradnl" dirty="0" smtClean="0"/>
              <a:t>(</a:t>
            </a:r>
            <a:r>
              <a:rPr lang="es-CR" dirty="0" smtClean="0"/>
              <a:t>Anexos VIII y IX ) (Decreto Nº 35152-S-MINAET-RE DEL 24/02/2009)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6216" r="17962"/>
          <a:stretch/>
        </p:blipFill>
        <p:spPr>
          <a:xfrm>
            <a:off x="4645025" y="1535113"/>
            <a:ext cx="4041775" cy="4591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5702" y="5732895"/>
            <a:ext cx="2281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Foto</a:t>
            </a:r>
            <a:r>
              <a:rPr lang="en-US" sz="1400" dirty="0" smtClean="0"/>
              <a:t>: La </a:t>
            </a:r>
            <a:r>
              <a:rPr lang="en-US" sz="1400" dirty="0" err="1" smtClean="0"/>
              <a:t>Republica.net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324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Otras regulaciones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 smtClean="0"/>
              <a:t>Costa Rica cuenta además con normativa relacionada con:</a:t>
            </a:r>
          </a:p>
          <a:p>
            <a:r>
              <a:rPr lang="es-CR" dirty="0" smtClean="0"/>
              <a:t>Uso del suelo, manejo de aguas residuales y protección de flora y fauna.</a:t>
            </a:r>
          </a:p>
          <a:p>
            <a:r>
              <a:rPr lang="es-CR" dirty="0" smtClean="0"/>
              <a:t>Evaluación de Impacto Ambiental.</a:t>
            </a:r>
          </a:p>
          <a:p>
            <a:r>
              <a:rPr lang="es-CR" dirty="0" smtClean="0"/>
              <a:t>Contaminación del aire, agua y sónica.</a:t>
            </a:r>
          </a:p>
          <a:p>
            <a:r>
              <a:rPr lang="es-CR" dirty="0" smtClean="0"/>
              <a:t>Energía: Ley que Autoriza la Generación Eléctrica Autónoma o Paralela (Ley 7200)</a:t>
            </a:r>
          </a:p>
          <a:p>
            <a:pPr marL="0" indent="0">
              <a:buNone/>
            </a:pPr>
            <a:endParaRPr lang="es-CR" dirty="0" smtClean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2037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R" dirty="0" smtClean="0"/>
              <a:t>Basado en la legislacion nacional es posible producir energía por medio del tratamiento de los desechos sólidos, sin necesidad de incinerar.</a:t>
            </a:r>
          </a:p>
          <a:p>
            <a:r>
              <a:rPr lang="es-CR" dirty="0" smtClean="0"/>
              <a:t>Procesos modernos de procesamiento de basura que convierten la basura en gas (gasificación), otros utilizan plasma (menos utilizados por ser tecnología de muy alto costo), entre otros.</a:t>
            </a:r>
          </a:p>
          <a:p>
            <a:r>
              <a:rPr lang="es-CR" dirty="0" smtClean="0"/>
              <a:t>Estos procesos modernos no incineran basura, y no son rellenos sanitarios.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5461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Situación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endParaRPr lang="en-US" dirty="0"/>
          </a:p>
        </p:txBody>
      </p:sp>
      <p:pic>
        <p:nvPicPr>
          <p:cNvPr id="3" name="Content Placeholder 3" descr="Screen Shot 2014-09-29 at 10.5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6" r="-6426"/>
          <a:stretch>
            <a:fillRect/>
          </a:stretch>
        </p:blipFill>
        <p:spPr>
          <a:xfrm rot="21070958">
            <a:off x="300274" y="1542258"/>
            <a:ext cx="3899646" cy="2144655"/>
          </a:xfrm>
          <a:prstGeom prst="rect">
            <a:avLst/>
          </a:prstGeom>
        </p:spPr>
      </p:pic>
      <p:pic>
        <p:nvPicPr>
          <p:cNvPr id="4" name="Content Placeholder 3" descr="Screen Shot 2014-09-29 at 11.00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9" r="-3219"/>
          <a:stretch>
            <a:fillRect/>
          </a:stretch>
        </p:blipFill>
        <p:spPr>
          <a:xfrm rot="1075579">
            <a:off x="3868429" y="1782855"/>
            <a:ext cx="3748223" cy="2061378"/>
          </a:xfrm>
          <a:prstGeom prst="rect">
            <a:avLst/>
          </a:prstGeom>
        </p:spPr>
      </p:pic>
      <p:pic>
        <p:nvPicPr>
          <p:cNvPr id="5" name="Content Placeholder 3" descr="Screen Shot 2014-09-29 at 11.03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1" r="-8651"/>
          <a:stretch>
            <a:fillRect/>
          </a:stretch>
        </p:blipFill>
        <p:spPr>
          <a:xfrm rot="174015">
            <a:off x="51304" y="3048410"/>
            <a:ext cx="3865373" cy="2125805"/>
          </a:xfrm>
          <a:prstGeom prst="rect">
            <a:avLst/>
          </a:prstGeom>
        </p:spPr>
      </p:pic>
      <p:pic>
        <p:nvPicPr>
          <p:cNvPr id="6" name="Content Placeholder 3" descr="Screen Shot 2014-09-29 at 10.57.4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4" r="-8124"/>
          <a:stretch>
            <a:fillRect/>
          </a:stretch>
        </p:blipFill>
        <p:spPr>
          <a:xfrm rot="880029">
            <a:off x="3407931" y="3730542"/>
            <a:ext cx="3744791" cy="2059491"/>
          </a:xfrm>
          <a:prstGeom prst="rect">
            <a:avLst/>
          </a:prstGeom>
        </p:spPr>
      </p:pic>
      <p:pic>
        <p:nvPicPr>
          <p:cNvPr id="7" name="Content Placeholder 3" descr="Screen Shot 2014-09-29 at 10.5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6" r="-6426"/>
          <a:stretch>
            <a:fillRect/>
          </a:stretch>
        </p:blipFill>
        <p:spPr>
          <a:xfrm rot="21070958">
            <a:off x="437111" y="4427138"/>
            <a:ext cx="3899646" cy="2144655"/>
          </a:xfrm>
          <a:prstGeom prst="rect">
            <a:avLst/>
          </a:prstGeom>
        </p:spPr>
      </p:pic>
      <p:pic>
        <p:nvPicPr>
          <p:cNvPr id="8" name="Content Placeholder 3" descr="Screen Shot 2014-09-29 at 11.00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9" r="-3219"/>
          <a:stretch>
            <a:fillRect/>
          </a:stretch>
        </p:blipFill>
        <p:spPr>
          <a:xfrm>
            <a:off x="4698299" y="1650543"/>
            <a:ext cx="3748223" cy="2061378"/>
          </a:xfrm>
          <a:prstGeom prst="rect">
            <a:avLst/>
          </a:prstGeom>
        </p:spPr>
      </p:pic>
      <p:pic>
        <p:nvPicPr>
          <p:cNvPr id="9" name="Content Placeholder 3" descr="Screen Shot 2014-09-29 at 11.03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1" r="-8651"/>
          <a:stretch>
            <a:fillRect/>
          </a:stretch>
        </p:blipFill>
        <p:spPr>
          <a:xfrm rot="21069509">
            <a:off x="2574531" y="4395179"/>
            <a:ext cx="3857752" cy="2121614"/>
          </a:xfrm>
          <a:prstGeom prst="rect">
            <a:avLst/>
          </a:prstGeom>
        </p:spPr>
      </p:pic>
      <p:pic>
        <p:nvPicPr>
          <p:cNvPr id="10" name="Content Placeholder 3" descr="Screen Shot 2014-09-29 at 10.57.4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4" r="-8124"/>
          <a:stretch>
            <a:fillRect/>
          </a:stretch>
        </p:blipFill>
        <p:spPr>
          <a:xfrm rot="20945151">
            <a:off x="4502353" y="3625890"/>
            <a:ext cx="3744791" cy="20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9-29 at 10.54.5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6" r="-642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023714" y="6405157"/>
            <a:ext cx="395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crhoy.com</a:t>
            </a:r>
            <a:r>
              <a:rPr lang="en-US" dirty="0" smtClean="0"/>
              <a:t>, 1 de </a:t>
            </a:r>
            <a:r>
              <a:rPr lang="en-US" dirty="0" err="1" smtClean="0"/>
              <a:t>marzo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3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9-29 at 11.00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9" r="-321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023714" y="6405157"/>
            <a:ext cx="395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crhoy.com</a:t>
            </a:r>
            <a:r>
              <a:rPr lang="en-US" dirty="0" smtClean="0"/>
              <a:t>, 1 de </a:t>
            </a:r>
            <a:r>
              <a:rPr lang="en-US" dirty="0" err="1" smtClean="0"/>
              <a:t>marzo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7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9-29 at 11.03.0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1" r="-865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023714" y="6405157"/>
            <a:ext cx="395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crhoy.com</a:t>
            </a:r>
            <a:r>
              <a:rPr lang="en-US" dirty="0" smtClean="0"/>
              <a:t>, 11 de </a:t>
            </a:r>
            <a:r>
              <a:rPr lang="en-US" dirty="0" err="1" smtClean="0"/>
              <a:t>abril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5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5597</TotalTime>
  <Words>717</Words>
  <Application>Microsoft Macintosh PowerPoint</Application>
  <PresentationFormat>Presentación en pantalla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El uso de la basura como fuente de energía en Costa Rica</vt:lpstr>
      <vt:lpstr>El uso de la basura como fuente de energía en Costa Rica</vt:lpstr>
      <vt:lpstr>Estado de la cuestión</vt:lpstr>
      <vt:lpstr>Otras regulaciones</vt:lpstr>
      <vt:lpstr>Presentación de PowerPoint</vt:lpstr>
      <vt:lpstr>Situación nacional</vt:lpstr>
      <vt:lpstr>Presentación de PowerPoint</vt:lpstr>
      <vt:lpstr>Presentación de PowerPoint</vt:lpstr>
      <vt:lpstr>Presentación de PowerPoint</vt:lpstr>
      <vt:lpstr>Presentación de PowerPoint</vt:lpstr>
      <vt:lpstr>Caso de Moratoria a producción de Energía con Basura</vt:lpstr>
      <vt:lpstr>Decreto Moratoria nacional de las actividades de transformación térmica de residuos sólidos ordinarios</vt:lpstr>
      <vt:lpstr>Conclusiones</vt:lpstr>
      <vt:lpstr>Conclusiones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uso de la basura como fuente de energía en Costa Rica</dc:title>
  <dc:creator>Office 2004 Test Drive User</dc:creator>
  <cp:lastModifiedBy>Franklin</cp:lastModifiedBy>
  <cp:revision>17</cp:revision>
  <dcterms:created xsi:type="dcterms:W3CDTF">2014-09-25T21:19:29Z</dcterms:created>
  <dcterms:modified xsi:type="dcterms:W3CDTF">2014-10-02T16:01:14Z</dcterms:modified>
</cp:coreProperties>
</file>