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4" r:id="rId3"/>
    <p:sldId id="412" r:id="rId4"/>
    <p:sldId id="402" r:id="rId5"/>
    <p:sldId id="398" r:id="rId6"/>
    <p:sldId id="403" r:id="rId7"/>
    <p:sldId id="405" r:id="rId8"/>
    <p:sldId id="406" r:id="rId9"/>
    <p:sldId id="407" r:id="rId10"/>
    <p:sldId id="408" r:id="rId11"/>
    <p:sldId id="409" r:id="rId12"/>
    <p:sldId id="410" r:id="rId13"/>
    <p:sldId id="413" r:id="rId14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99FF"/>
    <a:srgbClr val="6699FF"/>
    <a:srgbClr val="800080"/>
    <a:srgbClr val="FF8C71"/>
    <a:srgbClr val="FF6743"/>
    <a:srgbClr val="00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7" autoAdjust="0"/>
    <p:restoredTop sz="94619" autoAdjust="0"/>
  </p:normalViewPr>
  <p:slideViewPr>
    <p:cSldViewPr>
      <p:cViewPr varScale="1">
        <p:scale>
          <a:sx n="64" d="100"/>
          <a:sy n="64" d="100"/>
        </p:scale>
        <p:origin x="16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23985-A8F7-45A0-98A6-164B804E489C}" type="datetimeFigureOut">
              <a:rPr lang="es-ES" smtClean="0"/>
              <a:t>27/05/2019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68047-9F58-4555-8DE1-DE677946F17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43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7E77F5-9980-4BDB-AA3C-54706CC3E0C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90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6E587-13BA-458D-92DA-7CA801379C52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2662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10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11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12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13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/>
              <a:pPr/>
              <a:t>4</a:t>
            </a:fld>
            <a:endParaRPr lang="es-ES_tradnl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314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/>
              <a:pPr/>
              <a:t>5</a:t>
            </a:fld>
            <a:endParaRPr lang="es-ES_tradnl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9ABB-077F-4A58-84CA-D948B067154B}" type="slidenum">
              <a:rPr lang="es-ES_tradnl" smtClean="0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2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BCD56-8CD3-4EBD-86A1-8621AEA392A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03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55B92-9950-440E-8DCA-8D4CD9B9345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97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86851-6788-4A2B-937E-1975D7F2F8E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C498-8ED6-40C3-BAAB-E6A33852736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4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07EB-23A8-4361-9D56-4C4BDA4CCA8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45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8139E-15A3-4C6E-9A1A-4F6C3809E10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37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0DB0A-6339-4B05-B72A-57D60F45EF6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0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6E782-05A8-458E-9F58-8E9C0B3781B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1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AFA7F-79C0-4DD8-9672-2183B6B89EE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49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88162-8E7A-424C-B291-C2219412273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4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646B6-6036-4AC1-8BBA-EDC0CEB16EB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42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7A0534-2975-4F4D-BCF3-8562A8EEBC2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81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hoj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15937" y="-27384"/>
            <a:ext cx="10848577" cy="813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6"/>
          <p:cNvSpPr txBox="1">
            <a:spLocks noChangeArrowheads="1"/>
          </p:cNvSpPr>
          <p:nvPr/>
        </p:nvSpPr>
        <p:spPr bwMode="auto">
          <a:xfrm>
            <a:off x="1043608" y="1916832"/>
            <a:ext cx="726219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Actividad Petrolera en </a:t>
            </a:r>
            <a:r>
              <a:rPr lang="es-ES" sz="3600" b="1" dirty="0" err="1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ANPs</a:t>
            </a:r>
            <a:endParaRPr lang="es-ES" sz="3600" b="1" dirty="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s-ES" sz="3600" b="1" dirty="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s-ES" sz="2800" b="1" dirty="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s-ES" sz="2800" b="1" dirty="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endParaRPr lang="es-ES" sz="2800" b="1" dirty="0">
              <a:solidFill>
                <a:schemeClr val="bg1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71800" y="4134425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RIELA 2014</a:t>
            </a:r>
          </a:p>
          <a:p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937" y="5632648"/>
            <a:ext cx="8982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65" y="5632648"/>
            <a:ext cx="8982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12" y="5564088"/>
            <a:ext cx="91440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ES" sz="2400" b="1" dirty="0">
                <a:solidFill>
                  <a:schemeClr val="bg1">
                    <a:lumMod val="95000"/>
                  </a:schemeClr>
                </a:solidFill>
              </a:rPr>
              <a:t>Gabriel R. Macchiavello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910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Manejo (no aprobado):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Zona de Uso se subdividen en: </a:t>
            </a:r>
          </a:p>
          <a:p>
            <a:pPr marL="1657350" lvl="3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“Zona de Uso I”, que incluye el área mínima para la conservación del ecosistema; y “</a:t>
            </a:r>
          </a:p>
          <a:p>
            <a:pPr marL="1657350" lvl="3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Zona de Uso II” en la que se encuentran los suelos de fragilidad intermedia, y de mediano a bajo riesgo de erosión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exploración y explotación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hidrocarburífera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desarrollo en Auca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Mahuida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 es compatible con los objetivos de la reserva y deberían suspenderse, particularmente en las áreas Zona Testigo y Zona de Uso I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caso de que la autoridad permita las actividades de exploración y explotación, éstas deben desarrollarse dentro de la Zona de Uso II y cumpliendo con ciertos recaudos ambientales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8612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Acciones Judiciales: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acción de amparo interpuesta (14.12.12) por Beatriz Isabel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Kreitman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diputada provincial del ARI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dirigida contra la Provincia del Neuquén a fin que se declare la nulidad de la Disposición Nº 829/12 que aprueba el informe ambiental elaborado por la empresa Total Austral S.A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alegó que la Disposición Nº 829/12 fue dictada en contra de los dictámenes técnicos y con una abierta afectación al medio ambiente y la fauna, lesionando las garantías reconocidas en el orden internacional, nacional y local; y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Disposición Nº 829/29 afecta las directivas de la Ley Nº 2.594 en cuanto al manejo de las áreas naturales protegidas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8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7636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Sentencia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17.12.12, la Juez de Primera Instancia, declaró inadmisible el amparo por cuanto, en lo procesal, la accionante no poseía legitimación activa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Sostuvo que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“si bien la exploración cuya autorización se otorgó se llevaría a cabo en un área protegida, ello no importa la contaminación ambiental per se o violación de la Ley Nº 2594 en tanto no surge de dicha normativa la prohibición de este tipo de acciones en áreas protegidas, indiscutiblemente siempre y cuando ésta se efectúe en cumplimiento de la leyes y normativas vigentes en la materia”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 sentencia no se encuentra firme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5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Areas</a:t>
            </a:r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 Protegidas e Hidrocarburos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8009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Conclusiones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se puede establecer una regla general respecto a si está permitido o prohibido la actividad petrolera en las </a:t>
            </a:r>
            <a:r>
              <a:rPr 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ANPs</a:t>
            </a:r>
            <a:endParaRPr 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Hay que analizar cada caso: categoría de la ANP según UICN, ley de creación y plan de manejo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jurisprudencia en la materia es escasa y no es uniforme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complejidad del asunto se da porque los recursos naturales (</a:t>
            </a:r>
            <a:r>
              <a:rPr 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hidrocarbuos</a:t>
            </a: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bosques, etc.) corresponden a las Provincias, pero es el PEN quien fija la política energética que rige en todo el país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Aspectos Preliminares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8310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 Normativo de los Hidrocarburos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reconoce a las Provincias el dominio originario de los recursos naturales (art. 124, Constitución Nacional) 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26.197 (2007) reconoce la titularidad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dominial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estos recursos  en cabeza de la provincias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 fija la política nacional energética. Legislación federal sobre hidrocarburos (Leyes nacionales 17.319, 26.197 y 26.741)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esquema puede generar conflicto entre una Provincia y la Nación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Constitución Nacional brinda pautas para la resolución en el art. 31 “supremacía de las leyes nacionales”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Parques Nacionales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4826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</a:rPr>
              <a:t>Ley 22.351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Parques Nacionales son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</a:rPr>
              <a:t>“aquellas áreas a conservar a su estado natural, que sean representativas de una región </a:t>
            </a:r>
            <a:r>
              <a:rPr lang="es-ES" altLang="es-ES" i="1" dirty="0" err="1">
                <a:solidFill>
                  <a:prstClr val="black"/>
                </a:solidFill>
                <a:latin typeface="Verdana" panose="020B0604030504040204" pitchFamily="34" charset="0"/>
              </a:rPr>
              <a:t>fitozoogeográfica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</a:rPr>
              <a:t> y tengan gran atractivo en bellezas escénicas o interés científico” 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(art. 1)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Se prohíbe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</a:rPr>
              <a:t>“toda explotación económica con excepción de la vinculada al turismo” 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(art. 4). El art. 5 prohíbe la exploración y explotación minera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La actividad petrolera está prohibida dentro de los Parques Nacionales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El Yacimiento Caimancito de YPF ubicado en el Parque Nacional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</a:rPr>
              <a:t>Calilegua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 (Jujuy). Explotación anterior a sanción de la ley</a:t>
            </a: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0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schemeClr val="bg1"/>
                </a:solidFill>
                <a:latin typeface="Verdana" pitchFamily="34" charset="0"/>
              </a:rPr>
              <a:t>Reserva </a:t>
            </a:r>
            <a:r>
              <a:rPr lang="es-ES_tradnl" sz="2000" b="1" cap="small" dirty="0" err="1">
                <a:solidFill>
                  <a:schemeClr val="bg1"/>
                </a:solidFill>
                <a:latin typeface="Verdana" pitchFamily="34" charset="0"/>
              </a:rPr>
              <a:t>LLancanelo</a:t>
            </a:r>
            <a:endParaRPr lang="es-ES" sz="2000" b="1" cap="small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1124744"/>
            <a:ext cx="8820472" cy="355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Situada al sur de la Provincia de Mendoza</a:t>
            </a: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Protege 40.000 ha abarcando todo el espejo de agua de la laguna (en el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 2008 se amplió a 92.000 ha)</a:t>
            </a:r>
            <a:endParaRPr lang="es-ES" alt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Decreto Provincial Nº 09/80 la declaró Reserva Natural de Flora y Fauna </a:t>
            </a: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1995 forma parte del Convenio </a:t>
            </a:r>
            <a:r>
              <a:rPr lang="es-ES" altLang="es-E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Ramsar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(protección de humedales)</a:t>
            </a: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altLang="es-ES" sz="1600" dirty="0">
              <a:latin typeface="Verdana" panose="020B0604030504040204" pitchFamily="34" charset="0"/>
            </a:endParaRP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altLang="es-ES" sz="1600" dirty="0">
              <a:latin typeface="Verdana" panose="020B0604030504040204" pitchFamily="34" charset="0"/>
            </a:endParaRP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altLang="es-ES" sz="1600" dirty="0">
              <a:latin typeface="Verdana" panose="020B0604030504040204" pitchFamily="34" charset="0"/>
            </a:endParaRPr>
          </a:p>
          <a:p>
            <a:pPr marL="742950" lvl="1" indent="-28575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altLang="es-ES" sz="1600" dirty="0">
              <a:latin typeface="Verdana" panose="020B0604030504040204" pitchFamily="34" charset="0"/>
            </a:endParaRPr>
          </a:p>
          <a:p>
            <a:pPr lvl="1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i="1" dirty="0">
              <a:latin typeface="Verdan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3253008"/>
            <a:ext cx="3299165" cy="23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7" y="5567348"/>
            <a:ext cx="3299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Laguna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LLancanelo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5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Reserva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LLancanelo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4238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latin typeface="Verdana" panose="020B0604030504040204" pitchFamily="34" charset="0"/>
              </a:rPr>
              <a:t>Conflicto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La Reserva se encuentra sobre la denominada Cuenca Cuyana, un reservorio que se explota desde la década del 30</a:t>
            </a:r>
          </a:p>
          <a:p>
            <a:pPr lvl="2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defRPr/>
            </a:pPr>
            <a:endParaRPr lang="es-ES" sz="1600" dirty="0"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latin typeface="Verdana" panose="020B0604030504040204" pitchFamily="34" charset="0"/>
              </a:rPr>
              <a:t>En el año 2003, la Asociación OIKOS interpuso una acción de amparo solicitando que se declare la inconstitucional de la Res. 190/03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latin typeface="Verdana" panose="020B0604030504040204" pitchFamily="34" charset="0"/>
              </a:rPr>
              <a:t>Esta resolución aprobó la Declaración de Impacto Ambiental (DIA) de un proyecto de explotación de hidrocarburos de YPF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latin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/>
          </a:p>
        </p:txBody>
      </p:sp>
    </p:spTree>
    <p:extLst>
      <p:ext uri="{BB962C8B-B14F-4D97-AF65-F5344CB8AC3E}">
        <p14:creationId xmlns:p14="http://schemas.microsoft.com/office/powerpoint/2010/main" val="265878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Reserva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LLancanelo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423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El 31.07.03, el Tribunal de primera instancia de Mendoza declaró inconstitucional la Res. 190/03</a:t>
            </a: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</a:rPr>
              <a:t>: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200" dirty="0">
                <a:solidFill>
                  <a:prstClr val="black"/>
                </a:solidFill>
                <a:latin typeface="Verdana" panose="020B0604030504040204" pitchFamily="34" charset="0"/>
              </a:rPr>
              <a:t>No existen planos reconocidos de delimitación y zonificación que permitan determinar la categoría del terreno en el que se habilita la explotación</a:t>
            </a:r>
          </a:p>
          <a:p>
            <a:pPr lvl="2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defRPr/>
            </a:pPr>
            <a:endParaRPr lang="es-ES" altLang="es-ES" sz="1200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200" dirty="0">
                <a:solidFill>
                  <a:prstClr val="black"/>
                </a:solidFill>
                <a:latin typeface="Verdana" panose="020B0604030504040204" pitchFamily="34" charset="0"/>
              </a:rPr>
              <a:t>La peligrosidad comprobada de la actividad petrolera exige que la gestión ambiental se apoye en un instrumento que garantice la acción preventiva</a:t>
            </a:r>
          </a:p>
          <a:p>
            <a:pPr lvl="2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defRPr/>
            </a:pPr>
            <a:endParaRPr lang="es-ES" altLang="es-ES" sz="1200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200" dirty="0">
                <a:solidFill>
                  <a:prstClr val="black"/>
                </a:solidFill>
                <a:latin typeface="Verdana" panose="020B0604030504040204" pitchFamily="34" charset="0"/>
              </a:rPr>
              <a:t>La falta de delimitación no permite determinar si la explotación petrolera que propone YPF S.A. se realiza en espacios ajenos a la prohibición legal de la Ley Provincial N° 6.045</a:t>
            </a:r>
          </a:p>
          <a:p>
            <a:pPr lvl="2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</a:rPr>
              <a:t>En el año 2005, la Suprema Corte de Justicia de Mendoza confirmó esta sentencia</a:t>
            </a:r>
            <a:endParaRPr lang="es-ES_tradnl" altLang="es-ES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3120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 ubicada en el noreste de la Provincia del Neuquén y abarca una superficie de 77.020 hectáreas</a:t>
            </a: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Decreto Nº 1.446/96 crea Auca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Mahuida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como reserva de Uso Múltiple – Categoría VI, de la UICN</a:t>
            </a: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_tradnl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objeto es conservar el ecosistema, restablecer el equilibrio ecológico general y proteger muestras de los principales sistemas y procesos ecológicos a perpetuidad</a:t>
            </a: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37150"/>
            <a:ext cx="3528392" cy="264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807804" y="6180039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ANP Auca </a:t>
            </a:r>
            <a:r>
              <a:rPr lang="es-ES" sz="1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Mahuida</a:t>
            </a:r>
            <a:endParaRPr lang="es-E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5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4852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Decreto no establece qué actividades están permitidas y cuáles están prohibidas dentro de Auca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Mahuida</a:t>
            </a: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Categoría VI, según UICN: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aquellas que conservan ecosistemas y hábitats, junto con los valores culturales y los sistemas tradicionales de gestión de recursos naturales asociados a ellos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Uno de los objetivos principales del área es el uso compatible con la conservación de la naturaleza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Permitirían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“actividades” 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mediante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“una gestión sostenible de los recursos naturales”</a:t>
            </a: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las que debe ser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“compatible con la conservación de la naturaleza”</a:t>
            </a: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0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21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527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cap="small" dirty="0">
                <a:solidFill>
                  <a:prstClr val="white"/>
                </a:solidFill>
                <a:latin typeface="Verdana" pitchFamily="34" charset="0"/>
              </a:rPr>
              <a:t>ANP Auca </a:t>
            </a:r>
            <a:r>
              <a:rPr lang="es-ES_tradnl" sz="2000" b="1" cap="small" dirty="0" err="1">
                <a:solidFill>
                  <a:prstClr val="white"/>
                </a:solidFill>
                <a:latin typeface="Verdana" pitchFamily="34" charset="0"/>
              </a:rPr>
              <a:t>Mahuida</a:t>
            </a:r>
            <a:endParaRPr lang="es-ES" sz="2000" b="1" cap="small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1231007"/>
            <a:ext cx="8640960" cy="787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2.594 (2008)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 el Sistema Provincial de Áreas Naturales Protegidas al cual se incorpora Auca </a:t>
            </a:r>
            <a:r>
              <a:rPr lang="es-ES" altLang="es-E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Mahuida</a:t>
            </a: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establece qué actividades están permitidas y/o prohibidas dentro de la reserva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Dentro de los objetivos que deben cumplir los procedimientos de manejo de las áreas protegidas, dispone </a:t>
            </a:r>
            <a:r>
              <a:rPr lang="es-ES" altLang="es-E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“la realización de actividades productivas sustentables en las áreas protegidas que lo contemplen”</a:t>
            </a: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Manejo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Elaborado por el Departamento de Biología, Bioquímica y Farmacia de la Universidad Nacional del Sur entre los años 1999 y 2000</a:t>
            </a: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" altLang="es-E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just" fontAlgn="auto">
              <a:lnSpc>
                <a:spcPct val="140000"/>
              </a:lnSpc>
              <a:spcBef>
                <a:spcPct val="150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sz="1600" i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lvl="2" indent="-698500" fontAlgn="auto">
              <a:lnSpc>
                <a:spcPct val="140000"/>
              </a:lnSpc>
              <a:spcBef>
                <a:spcPct val="15000"/>
              </a:spcBef>
              <a:spcAft>
                <a:spcPts val="0"/>
              </a:spcAft>
              <a:buFont typeface="Wingdings" pitchFamily="1" charset="2"/>
              <a:buChar char="§"/>
              <a:defRPr/>
            </a:pPr>
            <a:endParaRPr lang="es-ES" altLang="es-E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4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11770</TotalTime>
  <Words>1153</Words>
  <Application>Microsoft Office PowerPoint</Application>
  <PresentationFormat>On-screen Show (4:3)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RMLEX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Terciarización de Servicios (Outsourcing) y Contratación de Proveedores</dc:title>
  <dc:creator>recepcion</dc:creator>
  <cp:lastModifiedBy>Paralegal Quiroz Santroni</cp:lastModifiedBy>
  <cp:revision>348</cp:revision>
  <cp:lastPrinted>2014-09-29T22:25:21Z</cp:lastPrinted>
  <dcterms:created xsi:type="dcterms:W3CDTF">2008-11-26T22:08:29Z</dcterms:created>
  <dcterms:modified xsi:type="dcterms:W3CDTF">2019-05-27T13:57:44Z</dcterms:modified>
</cp:coreProperties>
</file>