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4.4.0.0-->
<p:presentation xmlns:r="http://schemas.openxmlformats.org/officeDocument/2006/relationships" xmlns:a="http://schemas.openxmlformats.org/drawingml/2006/main" xmlns:p="http://schemas.openxmlformats.org/presentationml/2006/main" showSpecialPlsOnTitleSld="0" removePersonalInfoOnSave="1" saveSubsetFonts="1">
  <p:sldMasterIdLst>
    <p:sldMasterId id="2147483648" r:id="rId2"/>
    <p:sldMasterId id="2147483663" r:id="rId3"/>
  </p:sldMasterIdLst>
  <p:notesMasterIdLst>
    <p:notesMasterId r:id="rId4"/>
  </p:notesMasterIdLst>
  <p:handoutMasterIdLst>
    <p:handoutMasterId r:id="rId5"/>
  </p:handoutMasterIdLst>
  <p:sldIdLst>
    <p:sldId id="291" r:id="rId6"/>
    <p:sldId id="321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22" r:id="rId17"/>
  </p:sldIdLst>
  <p:sldSz cx="9144000" cy="6858000" type="screen4x3"/>
  <p:notesSz cx="6858000" cy="9117013"/>
  <p:custDataLst>
    <p:tags r:id="rId18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126"/>
    <a:srgbClr val="969696"/>
    <a:srgbClr val="DDDDDD"/>
    <a:srgbClr val="C0C0C0"/>
    <a:srgbClr val="B5252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r="http://schemas.openxmlformats.org/officeDocument/2006/relationships" xmlns:a="http://schemas.openxmlformats.org/drawingml/2006/main" xmlns:p="http://schemas.openxmlformats.org/presentationml/2006/main" lastView="sldThumbnailView">
  <p:normalViewPr>
    <p:restoredLeft sz="14408" autoAdjust="0"/>
    <p:restoredTop sz="90878" autoAdjust="0"/>
  </p:normalViewPr>
  <p:slideViewPr>
    <p:cSldViewPr>
      <p:cViewPr varScale="1">
        <p:scale>
          <a:sx n="95" d="100"/>
          <a:sy n="95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tags" Target="tags/tag1.xml" /><Relationship Id="rId19" Type="http://schemas.openxmlformats.org/officeDocument/2006/relationships/presProps" Target="presProps.xml" /><Relationship Id="rId2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Master" Target="slideMasters/slideMaster2.xml" /><Relationship Id="rId4" Type="http://schemas.openxmlformats.org/officeDocument/2006/relationships/notesMaster" Target="notesMasters/notesMaster1.xml" /><Relationship Id="rId5" Type="http://schemas.openxmlformats.org/officeDocument/2006/relationships/handoutMaster" Target="handoutMasters/handout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9AB37A8-4C46-47F7-BD45-C019976559AC}" type="slidenum">
              <a:rPr 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614732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B32F9E9-D697-4130-8293-1E6E626A86F3}" type="slidenum">
              <a:rPr 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435050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28D4699-B148-400E-8A7B-381B3E93035B}" type="slidenum">
              <a:rPr lang="en-US"/>
              <a:t>1</a:t>
            </a:fld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47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03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0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08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13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95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6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40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21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F9E9-D697-4130-8293-1E6E626A86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47999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Master" Target="../slideMasters/slideMaster1.xml" /><Relationship Id="rId4" Type="http://schemas.openxmlformats.org/officeDocument/2006/relationships/themeOverride" Target="../theme/themeOverride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1" name="Group 37"/>
          <p:cNvGrpSpPr/>
          <p:nvPr/>
        </p:nvGrpSpPr>
        <p:grpSpPr>
          <a:xfrm>
            <a:off x="0" y="5940425"/>
            <a:ext cx="9144000" cy="917575"/>
            <a:chOff x="0" y="3742"/>
            <a:chExt cx="5760" cy="578"/>
          </a:xfrm>
        </p:grpSpPr>
        <p:sp>
          <p:nvSpPr>
            <p:cNvPr id="6182" name="Rectangle 38"/>
            <p:cNvSpPr>
              <a:spLocks noChangeArrowheads="1"/>
            </p:cNvSpPr>
            <p:nvPr/>
          </p:nvSpPr>
          <p:spPr>
            <a:xfrm>
              <a:off x="0" y="4036"/>
              <a:ext cx="5760" cy="48"/>
            </a:xfrm>
            <a:prstGeom prst="rect">
              <a:avLst/>
            </a:prstGeom>
            <a:solidFill>
              <a:srgbClr val="CE1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>
            <a:xfrm>
              <a:off x="0" y="4080"/>
              <a:ext cx="5760" cy="24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6184" name="Picture 40" descr="BB_Logo_Square_RGB-NoLLP"/>
            <p:cNvPicPr>
              <a:picLocks noChangeAspect="1" noChangeArrowheads="1"/>
            </p:cNvPicPr>
            <p:nvPr userDrawn="1"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>
              <a:off x="4520" y="3742"/>
              <a:ext cx="1008" cy="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0"/>
            <a:ext cx="8382000" cy="1143000"/>
          </a:xfrm>
        </p:spPr>
        <p:txBody>
          <a:bodyPr/>
          <a:lstStyle>
            <a:lvl1pPr algn="r">
              <a:defRPr sz="4000">
                <a:latin typeface="Arial Black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3058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 i="1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6168" name="Picture 24" descr="BakerBot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8" name="Text Box 34"/>
          <p:cNvSpPr txBox="1">
            <a:spLocks noChangeArrowheads="1"/>
          </p:cNvSpPr>
          <p:nvPr/>
        </p:nvSpPr>
        <p:spPr>
          <a:xfrm>
            <a:off x="-57150" y="6632575"/>
            <a:ext cx="581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aseline="30000">
                <a:cs typeface="Arial" charset="0"/>
              </a:rPr>
              <a:t>©</a:t>
            </a:r>
            <a:r>
              <a:rPr lang="en-US" sz="1000"/>
              <a:t> </a:t>
            </a:r>
            <a:r>
              <a:rPr lang="en-US" sz="800" smtClean="0"/>
              <a:t>2014</a:t>
            </a:r>
            <a:endParaRPr lang="en-US" sz="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96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5613"/>
            <a:ext cx="2057400" cy="5502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5613"/>
            <a:ext cx="6019800" cy="5502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12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84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14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496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22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78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111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141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70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1916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89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25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34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279525"/>
            <a:ext cx="38481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279525"/>
            <a:ext cx="38481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83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10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02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720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2321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5805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image" Target="../media/image3.jpeg" /><Relationship Id="rId13" Type="http://schemas.openxmlformats.org/officeDocument/2006/relationships/image" Target="../media/image1.jpeg" /><Relationship Id="rId14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5613"/>
            <a:ext cx="82296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79525"/>
            <a:ext cx="7848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>
          <a:xfrm>
            <a:off x="0" y="1141413"/>
            <a:ext cx="9144000" cy="762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5" name="Group 31"/>
          <p:cNvGrpSpPr/>
          <p:nvPr/>
        </p:nvGrpSpPr>
        <p:grpSpPr>
          <a:xfrm>
            <a:off x="0" y="5940425"/>
            <a:ext cx="9144000" cy="917575"/>
            <a:chOff x="0" y="3742"/>
            <a:chExt cx="5760" cy="578"/>
          </a:xfrm>
        </p:grpSpPr>
        <p:sp>
          <p:nvSpPr>
            <p:cNvPr id="1056" name="Rectangle 32"/>
            <p:cNvSpPr>
              <a:spLocks noChangeArrowheads="1"/>
            </p:cNvSpPr>
            <p:nvPr/>
          </p:nvSpPr>
          <p:spPr>
            <a:xfrm>
              <a:off x="0" y="4036"/>
              <a:ext cx="5760" cy="48"/>
            </a:xfrm>
            <a:prstGeom prst="rect">
              <a:avLst/>
            </a:prstGeom>
            <a:solidFill>
              <a:srgbClr val="CE1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Text Box 33"/>
            <p:cNvSpPr txBox="1">
              <a:spLocks noChangeArrowheads="1"/>
            </p:cNvSpPr>
            <p:nvPr/>
          </p:nvSpPr>
          <p:spPr>
            <a:xfrm>
              <a:off x="0" y="4080"/>
              <a:ext cx="5760" cy="24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1058" name="Picture 34" descr="BB_Logo_Square_RGB-NoLLP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>
              <a:off x="4520" y="3742"/>
              <a:ext cx="1008" cy="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5252F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B5252F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B5252F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B5252F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B5252F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" t="20761" r="7174" b="21475"/>
          <a:stretch/>
        </p:blipFill>
        <p:spPr>
          <a:xfrm>
            <a:off x="0" y="667512"/>
            <a:ext cx="9144000" cy="4745736"/>
          </a:xfrm>
          <a:prstGeom prst="rect">
            <a:avLst/>
          </a:prstGeom>
        </p:spPr>
      </p:pic>
      <p:grpSp>
        <p:nvGrpSpPr>
          <p:cNvPr id="244745" name="Group 9"/>
          <p:cNvGrpSpPr/>
          <p:nvPr/>
        </p:nvGrpSpPr>
        <p:grpSpPr>
          <a:xfrm>
            <a:off x="0" y="5940425"/>
            <a:ext cx="9144000" cy="917575"/>
            <a:chOff x="0" y="3742"/>
            <a:chExt cx="5760" cy="578"/>
          </a:xfrm>
        </p:grpSpPr>
        <p:sp>
          <p:nvSpPr>
            <p:cNvPr id="244746" name="Rectangle 10"/>
            <p:cNvSpPr>
              <a:spLocks noChangeArrowheads="1"/>
            </p:cNvSpPr>
            <p:nvPr/>
          </p:nvSpPr>
          <p:spPr>
            <a:xfrm>
              <a:off x="0" y="4036"/>
              <a:ext cx="5760" cy="48"/>
            </a:xfrm>
            <a:prstGeom prst="rect">
              <a:avLst/>
            </a:prstGeom>
            <a:solidFill>
              <a:srgbClr val="CE1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7" name="Text Box 11"/>
            <p:cNvSpPr txBox="1">
              <a:spLocks noChangeArrowheads="1"/>
            </p:cNvSpPr>
            <p:nvPr/>
          </p:nvSpPr>
          <p:spPr>
            <a:xfrm>
              <a:off x="0" y="4080"/>
              <a:ext cx="5760" cy="24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244748" name="Picture 12" descr="BB_Logo_Square_RGB-NoLL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>
              <a:off x="4520" y="3742"/>
              <a:ext cx="1008" cy="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0173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4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notesSlide" Target="../notesSlides/notesSlide1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5.jpeg" /><Relationship Id="rId4" Type="http://schemas.openxmlformats.org/officeDocument/2006/relationships/image" Target="../media/image6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7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8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9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10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11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12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13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smtClean="0"/>
              <a:t>Waste to Energy</a:t>
            </a:r>
            <a:br>
              <a:rPr lang="en-US" sz="3600" smtClean="0"/>
            </a:br>
            <a:r>
              <a:rPr lang="en-US" sz="3600" smtClean="0"/>
              <a:t>United States Perpectives</a:t>
            </a:r>
            <a:endParaRPr lang="en-US" sz="360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343400"/>
            <a:ext cx="8305800" cy="762000"/>
          </a:xfrm>
        </p:spPr>
        <p:txBody>
          <a:bodyPr/>
          <a:lstStyle/>
          <a:p>
            <a:r>
              <a:rPr lang="en-US" sz="3200" smtClean="0"/>
              <a:t>Aileen M. Hooks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Landfill Methane - LMOP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Landfill Methane Outreach Program (LMOP)</a:t>
            </a:r>
          </a:p>
          <a:p>
            <a:pPr lvl="1"/>
            <a:r>
              <a:rPr lang="en-US" smtClean="0"/>
              <a:t>U.S. EPA encourages recovery and beneficial use of landfill gas as an energy source</a:t>
            </a:r>
          </a:p>
          <a:p>
            <a:pPr lvl="1"/>
            <a:r>
              <a:rPr lang="en-US" smtClean="0"/>
              <a:t>Voluntary assistance program to overcome barriers to project development</a:t>
            </a:r>
          </a:p>
          <a:p>
            <a:pPr marL="457200" lvl="1" indent="0">
              <a:buNone/>
            </a:pPr>
            <a:endParaRPr lang="en-US" smtClean="0"/>
          </a:p>
          <a:p>
            <a:r>
              <a:rPr lang="en-US" smtClean="0"/>
              <a:t>Primary LMOP benefits:</a:t>
            </a:r>
          </a:p>
          <a:p>
            <a:pPr lvl="1"/>
            <a:r>
              <a:rPr lang="en-US" smtClean="0"/>
              <a:t>Reduces greenhouse gas emissions</a:t>
            </a:r>
          </a:p>
          <a:p>
            <a:pPr lvl="1"/>
            <a:r>
              <a:rPr lang="en-US" smtClean="0"/>
              <a:t>Reduces demand for fossil fuels</a:t>
            </a:r>
          </a:p>
          <a:p>
            <a:pPr lvl="1"/>
            <a:r>
              <a:rPr lang="en-US" smtClean="0"/>
              <a:t>Reduces landfill odors and increases safety</a:t>
            </a:r>
          </a:p>
          <a:p>
            <a:pPr lvl="1"/>
            <a:endParaRPr lang="en-US"/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79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Landfill Methane - LMOP Emission Reductions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/>
      </p:pic>
    </p:spTree>
    <p:extLst>
      <p:ext uri="{BB962C8B-B14F-4D97-AF65-F5344CB8AC3E}">
        <p14:creationId xmlns:p14="http://schemas.microsoft.com/office/powerpoint/2010/main" val="15177739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6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202765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Waste to Energy projects convert waste into productive use</a:t>
            </a:r>
          </a:p>
          <a:p>
            <a:pPr marL="0" indent="0">
              <a:buNone/>
            </a:pPr>
            <a:r>
              <a:rPr lang="en-US" smtClean="0"/>
              <a:t> </a:t>
            </a:r>
          </a:p>
          <a:p>
            <a:r>
              <a:rPr lang="en-US" smtClean="0"/>
              <a:t>Common waste to US energy projects include:</a:t>
            </a:r>
          </a:p>
          <a:p>
            <a:pPr lvl="1"/>
            <a:r>
              <a:rPr lang="en-US" smtClean="0"/>
              <a:t>Boilers and Industrial Furnaces</a:t>
            </a:r>
          </a:p>
          <a:p>
            <a:pPr lvl="1"/>
            <a:r>
              <a:rPr lang="en-US" smtClean="0"/>
              <a:t>Landfill Methane Collection</a:t>
            </a:r>
          </a:p>
          <a:p>
            <a:pPr lvl="1"/>
            <a:endParaRPr lang="en-US"/>
          </a:p>
          <a:p>
            <a:pPr marL="457200" lvl="1" indent="0">
              <a:buNone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562600" y="3124200"/>
            <a:ext cx="2133600" cy="28164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90600" y="3767709"/>
            <a:ext cx="4114800" cy="21729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Boilers and Industrial Furnaces (BIFs)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BIFs burn hazardous waste for significant energy and material recovery</a:t>
            </a:r>
          </a:p>
          <a:p>
            <a:pPr lvl="1"/>
            <a:r>
              <a:rPr lang="en-US" smtClean="0"/>
              <a:t>Waste treatment is a secondary benefit</a:t>
            </a:r>
          </a:p>
          <a:p>
            <a:pPr lvl="1"/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514600" y="2538984"/>
            <a:ext cx="37719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760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BIFs - Cement Kilns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Cement kilns are a common type of BIF (when burning hazardous waste)</a:t>
            </a:r>
          </a:p>
          <a:p>
            <a:pPr marL="0" indent="0">
              <a:buNone/>
            </a:pPr>
            <a:endParaRPr lang="en-US"/>
          </a:p>
          <a:p>
            <a:r>
              <a:rPr lang="en-US" smtClean="0"/>
              <a:t>Kilns produce cement by grinding and heating a mixture of raw materials to produce clinker</a:t>
            </a:r>
          </a:p>
          <a:p>
            <a:endParaRPr lang="en-US"/>
          </a:p>
          <a:p>
            <a:pPr marL="0" indent="0">
              <a:buNone/>
            </a:pPr>
            <a:endParaRPr lang="en-US" smtClean="0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581400" y="3581400"/>
            <a:ext cx="19050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95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BIFs - Cement Kilns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Cement manufacturing is very energy-intensive</a:t>
            </a:r>
          </a:p>
          <a:p>
            <a:pPr lvl="1"/>
            <a:r>
              <a:rPr lang="en-US"/>
              <a:t>4.4 million Btu = 1 ton of cement</a:t>
            </a:r>
          </a:p>
          <a:p>
            <a:r>
              <a:rPr lang="en-US" smtClean="0"/>
              <a:t>Using waste </a:t>
            </a:r>
            <a:r>
              <a:rPr lang="en-US"/>
              <a:t>fuels </a:t>
            </a:r>
            <a:r>
              <a:rPr lang="en-US" smtClean="0"/>
              <a:t>greatly reduces and can negate fuel costs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397000" y="3048000"/>
            <a:ext cx="6350000" cy="27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02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Challenges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waste as fuel implicates regulation under both hazardous waste (RCRA) and air (CAA) laws</a:t>
            </a:r>
          </a:p>
          <a:p>
            <a:pPr lvl="1"/>
            <a:r>
              <a:rPr lang="en-US" smtClean="0"/>
              <a:t>RCRA permitting and CAA comprehensive performance testing can be complex and expensive</a:t>
            </a:r>
          </a:p>
          <a:p>
            <a:pPr lvl="1"/>
            <a:r>
              <a:rPr lang="en-US" smtClean="0"/>
              <a:t>A federal court recently vacated a long-standing exclusion of "comparable fuels" from RCRA regulation</a:t>
            </a:r>
          </a:p>
          <a:p>
            <a:pPr lvl="1"/>
            <a:endParaRPr lang="en-US"/>
          </a:p>
          <a:p>
            <a:pPr marL="457200" lvl="1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581400" y="35814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741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Landfill Methane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Methane is a potent greenhouse gas</a:t>
            </a:r>
          </a:p>
          <a:p>
            <a:pPr lvl="1"/>
            <a:r>
              <a:rPr lang="en-US" smtClean="0"/>
              <a:t>Odor and safety concerns as well</a:t>
            </a:r>
          </a:p>
          <a:p>
            <a:pPr marL="457200" lvl="1" indent="0">
              <a:buNone/>
            </a:pPr>
            <a:r>
              <a:rPr lang="en-US" smtClean="0"/>
              <a:t> </a:t>
            </a:r>
          </a:p>
          <a:p>
            <a:r>
              <a:rPr lang="en-US" smtClean="0"/>
              <a:t>Municipal solid waste landfills are a significant source of methane emissions in the United States</a:t>
            </a:r>
          </a:p>
          <a:p>
            <a:pPr lvl="1"/>
            <a:r>
              <a:rPr lang="en-US" smtClean="0"/>
              <a:t>Landfill gas is approximately 50% methane </a:t>
            </a:r>
          </a:p>
          <a:p>
            <a:pPr lvl="1"/>
            <a:endParaRPr lang="en-US"/>
          </a:p>
          <a:p>
            <a:pPr marL="457200" lvl="1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515486" y="3804511"/>
            <a:ext cx="1894713" cy="16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994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Landfill Methane - Energy Use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Landfill gas can be captured and used to fuel:</a:t>
            </a:r>
          </a:p>
          <a:p>
            <a:pPr lvl="1"/>
            <a:r>
              <a:rPr lang="en-US" smtClean="0"/>
              <a:t>Power plants</a:t>
            </a:r>
          </a:p>
          <a:p>
            <a:pPr lvl="1"/>
            <a:r>
              <a:rPr lang="en-US" smtClean="0"/>
              <a:t>Manufacturing facilities</a:t>
            </a:r>
          </a:p>
          <a:p>
            <a:pPr lvl="1"/>
            <a:r>
              <a:rPr lang="en-US" smtClean="0"/>
              <a:t>Vehicles</a:t>
            </a:r>
          </a:p>
          <a:p>
            <a:pPr lvl="1"/>
            <a:r>
              <a:rPr lang="en-US" smtClean="0"/>
              <a:t>Homes</a:t>
            </a:r>
          </a:p>
          <a:p>
            <a:pPr lvl="1"/>
            <a:endParaRPr lang="en-US"/>
          </a:p>
          <a:p>
            <a:pPr marL="457200" lvl="1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499360" y="3276600"/>
            <a:ext cx="42862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86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Landfill Methane - Energy Use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752600" y="1524000"/>
            <a:ext cx="5638800" cy="3810000"/>
          </a:xfrm>
        </p:spPr>
      </p:pic>
    </p:spTree>
    <p:extLst>
      <p:ext uri="{BB962C8B-B14F-4D97-AF65-F5344CB8AC3E}">
        <p14:creationId xmlns:p14="http://schemas.microsoft.com/office/powerpoint/2010/main" val="3216922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022"/>
  <p:tag name="AS_OS" val="Microsoft Windows NT 6.1.7601 Service Pack 1"/>
  <p:tag name="AS_RELEASE_DATE" val="2014.05.28"/>
  <p:tag name="AS_TITLE" val="Aspose.Slides for .NET 4.0"/>
  <p:tag name="AS_VERSION" val="14.4.0.0"/>
</p:tagLst>
</file>

<file path=ppt/theme/theme1.xml><?xml version="1.0" encoding="utf-8"?>
<a:theme xmlns:r="http://schemas.openxmlformats.org/officeDocument/2006/relationships" xmlns:a="http://schemas.openxmlformats.org/drawingml/2006/main" name="Blank">
  <a:themeElements>
    <a:clrScheme name="Baker Bott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00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0000"/>
      </a:accent6>
      <a:hlink>
        <a:srgbClr val="CE1126"/>
      </a:hlink>
      <a:folHlink>
        <a:srgbClr val="5F5F5F"/>
      </a:folHlink>
    </a:clrScheme>
    <a:fontScheme name="Baker Bot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ker Bot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ker Bot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ker Bot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ker Bot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ker Bot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ker Bot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er Bot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er Bot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er Bot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er Bot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er Bot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er Bot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ker Bott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0000"/>
        </a:accent6>
        <a:hlink>
          <a:srgbClr val="CE112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0000"/>
        </a:accent6>
        <a:hlink>
          <a:srgbClr val="D2112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C0C0C0"/>
    </a:accent1>
    <a:accent2>
      <a:srgbClr val="000000"/>
    </a:accent2>
    <a:accent3>
      <a:srgbClr val="FFFFFF"/>
    </a:accent3>
    <a:accent4>
      <a:srgbClr val="000000"/>
    </a:accent4>
    <a:accent5>
      <a:srgbClr val="DCDCDC"/>
    </a:accent5>
    <a:accent6>
      <a:srgbClr val="000000"/>
    </a:accent6>
    <a:hlink>
      <a:srgbClr val="A50021"/>
    </a:hlink>
    <a:folHlink>
      <a:srgbClr val="5F5F5F"/>
    </a:folHlink>
  </a:clrScheme>
</a:themeOverride>
</file>

<file path=docProps/app.xml><?xml version="1.0" encoding="utf-8"?>
<Properties xmlns="http://schemas.openxmlformats.org/officeDocument/2006/extended-properties">
  <Template>blank</Template>
  <PresentationFormat>On-screen Show (4:3)</PresentationFormat>
  <TotalTime>0</TotalTime>
  <SharedDoc>0</SharedDoc>
  <HyperlinkBase/>
  <Application>Microsoft Office PowerPoint</Application>
  <AppVersion>14.0000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dcterms:created xsi:type="dcterms:W3CDTF">1601-01-01T00:00:00Z</dcterms:created>
  <dcterms:modified xsi:type="dcterms:W3CDTF">1601-01-01T00:00:00Z</dcterms:modified>
</cp:coreProperties>
</file>