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6"/>
  </p:notesMasterIdLst>
  <p:sldIdLst>
    <p:sldId id="322" r:id="rId2"/>
    <p:sldId id="259" r:id="rId3"/>
    <p:sldId id="266" r:id="rId4"/>
    <p:sldId id="330" r:id="rId5"/>
    <p:sldId id="323" r:id="rId6"/>
    <p:sldId id="325" r:id="rId7"/>
    <p:sldId id="268" r:id="rId8"/>
    <p:sldId id="321" r:id="rId9"/>
    <p:sldId id="326" r:id="rId10"/>
    <p:sldId id="327" r:id="rId11"/>
    <p:sldId id="328" r:id="rId12"/>
    <p:sldId id="257" r:id="rId13"/>
    <p:sldId id="331" r:id="rId14"/>
    <p:sldId id="329" r:id="rId15"/>
  </p:sldIdLst>
  <p:sldSz cx="9144000" cy="5143500" type="screen16x9"/>
  <p:notesSz cx="7010400" cy="9236075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A13"/>
    <a:srgbClr val="F39C1F"/>
    <a:srgbClr val="DA5926"/>
    <a:srgbClr val="D3C6C6"/>
    <a:srgbClr val="76464B"/>
    <a:srgbClr val="AC8143"/>
    <a:srgbClr val="B0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1919" autoAdjust="0"/>
  </p:normalViewPr>
  <p:slideViewPr>
    <p:cSldViewPr snapToGrid="0" showGuides="1">
      <p:cViewPr varScale="1">
        <p:scale>
          <a:sx n="90" d="100"/>
          <a:sy n="90" d="100"/>
        </p:scale>
        <p:origin x="996" y="66"/>
      </p:cViewPr>
      <p:guideLst>
        <p:guide pos="2880"/>
        <p:guide orient="horz" pos="1404"/>
      </p:guideLst>
    </p:cSldViewPr>
  </p:slideViewPr>
  <p:outlineViewPr>
    <p:cViewPr>
      <p:scale>
        <a:sx n="33" d="100"/>
        <a:sy n="33" d="100"/>
      </p:scale>
      <p:origin x="0" y="-253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3C565-DF22-4B33-8E87-0D9BF11ED00F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425EF-932E-4BB0-AD97-07196FB8B5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6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Ciclo</a:t>
            </a:r>
            <a:r>
              <a:rPr lang="en-US" dirty="0" smtClean="0"/>
              <a:t> normal </a:t>
            </a:r>
            <a:r>
              <a:rPr lang="en-US" dirty="0" err="1" smtClean="0"/>
              <a:t>es</a:t>
            </a:r>
            <a:r>
              <a:rPr lang="en-US" dirty="0" smtClean="0"/>
              <a:t> de 7 </a:t>
            </a:r>
            <a:r>
              <a:rPr lang="en-US" dirty="0" err="1" smtClean="0"/>
              <a:t>dia</a:t>
            </a:r>
            <a:r>
              <a:rPr lang="en-US" dirty="0" smtClean="0"/>
              <a:t> del 37%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queda</a:t>
            </a:r>
            <a:r>
              <a:rPr lang="en-US" dirty="0" smtClean="0"/>
              <a:t> en los PDV</a:t>
            </a:r>
          </a:p>
          <a:p>
            <a:r>
              <a:rPr lang="en-US" dirty="0" smtClean="0"/>
              <a:t>El del 48% </a:t>
            </a:r>
            <a:r>
              <a:rPr lang="en-US" dirty="0" err="1" smtClean="0"/>
              <a:t>dura</a:t>
            </a:r>
            <a:r>
              <a:rPr lang="en-US" dirty="0" smtClean="0"/>
              <a:t> 71 </a:t>
            </a:r>
            <a:r>
              <a:rPr lang="en-US" dirty="0" err="1" smtClean="0"/>
              <a:t>dias</a:t>
            </a:r>
            <a:endParaRPr lang="en-US" dirty="0" smtClean="0"/>
          </a:p>
          <a:p>
            <a:r>
              <a:rPr lang="en-US" dirty="0" smtClean="0"/>
              <a:t>36 </a:t>
            </a:r>
            <a:r>
              <a:rPr lang="en-US" dirty="0" err="1" smtClean="0"/>
              <a:t>rutas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diarias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pais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425EF-932E-4BB0-AD97-07196FB8B5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0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Agregar</a:t>
            </a:r>
            <a:r>
              <a:rPr lang="en-US" dirty="0" smtClean="0"/>
              <a:t> </a:t>
            </a:r>
            <a:r>
              <a:rPr lang="en-US" dirty="0" err="1" smtClean="0"/>
              <a:t>monto</a:t>
            </a:r>
            <a:r>
              <a:rPr lang="en-US" dirty="0" smtClean="0"/>
              <a:t> total</a:t>
            </a:r>
            <a:r>
              <a:rPr lang="en-US" baseline="0" dirty="0" smtClean="0"/>
              <a:t> </a:t>
            </a:r>
            <a:r>
              <a:rPr lang="en-US" baseline="0" dirty="0" smtClean="0"/>
              <a:t>annual</a:t>
            </a:r>
          </a:p>
          <a:p>
            <a:r>
              <a:rPr lang="en-US" baseline="0" dirty="0" err="1" smtClean="0"/>
              <a:t>Compra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botellas</a:t>
            </a:r>
            <a:r>
              <a:rPr lang="en-US" baseline="0" dirty="0" smtClean="0"/>
              <a:t> US$ 7MM  2017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425EF-932E-4BB0-AD97-07196FB8B54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90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03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7425EF-932E-4BB0-AD97-07196FB8B5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0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7" y="4730750"/>
            <a:ext cx="302283" cy="2738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fld id="{449EE1FA-814C-4BDC-9591-31839B5CF7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9521" y="4730750"/>
            <a:ext cx="2852057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7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GOES HERE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Opt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6" y="3086100"/>
            <a:ext cx="7772401" cy="114528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984" y="4231388"/>
            <a:ext cx="7772139" cy="45948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0" indent="457200">
              <a:buSzTx/>
              <a:buNone/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0" indent="914400">
              <a:buSzTx/>
              <a:buNone/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0" indent="1371600">
              <a:buSzTx/>
              <a:buNone/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0" indent="1828800">
              <a:buSzTx/>
              <a:buNone/>
              <a:defRPr sz="22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15185072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7406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07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" y="-1"/>
            <a:ext cx="2285999" cy="84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4" name="Rectangle 13"/>
          <p:cNvSpPr/>
          <p:nvPr/>
        </p:nvSpPr>
        <p:spPr>
          <a:xfrm>
            <a:off x="2286001" y="-1"/>
            <a:ext cx="2285999" cy="84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4572003" y="-1"/>
            <a:ext cx="2285999" cy="84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6" name="Rectangle 15"/>
          <p:cNvSpPr/>
          <p:nvPr/>
        </p:nvSpPr>
        <p:spPr>
          <a:xfrm>
            <a:off x="6858002" y="-1"/>
            <a:ext cx="2285999" cy="84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8167" y="4730750"/>
            <a:ext cx="302283" cy="27384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lang="en-US" sz="700" baseline="0" smtClean="0">
                <a:solidFill>
                  <a:schemeClr val="bg2"/>
                </a:solidFill>
              </a:defRPr>
            </a:lvl1pPr>
          </a:lstStyle>
          <a:p>
            <a:fld id="{449EE1FA-814C-4BDC-9591-31839B5CF7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79521" y="4730750"/>
            <a:ext cx="2852057" cy="27384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7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PRESENTATION TITLE GOES HERE 2017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" y="-1"/>
            <a:ext cx="2285999" cy="84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286001" y="-1"/>
            <a:ext cx="2285999" cy="84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72003" y="-1"/>
            <a:ext cx="2285999" cy="84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858002" y="-1"/>
            <a:ext cx="2285999" cy="84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838700"/>
            <a:ext cx="793389" cy="1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50" r:id="rId2"/>
    <p:sldLayoutId id="2147483751" r:id="rId3"/>
    <p:sldLayoutId id="2147483752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None/>
        <a:defRPr sz="1600" b="1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266700" indent="-117872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3pPr>
      <a:lvl4pPr marL="428625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–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64651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84">
          <p15:clr>
            <a:srgbClr val="F26B43"/>
          </p15:clr>
        </p15:guide>
        <p15:guide id="2" orient="horz" pos="2160">
          <p15:clr>
            <a:srgbClr val="F26B43"/>
          </p15:clr>
        </p15:guide>
        <p15:guide id="0" pos="4032" userDrawn="1">
          <p15:clr>
            <a:srgbClr val="F26B43"/>
          </p15:clr>
        </p15:guide>
        <p15:guide id="3" pos="2160" userDrawn="1">
          <p15:clr>
            <a:srgbClr val="F26B43"/>
          </p15:clr>
        </p15:guide>
        <p15:guide id="4" orient="horz" pos="3138" userDrawn="1">
          <p15:clr>
            <a:srgbClr val="F26B43"/>
          </p15:clr>
        </p15:guide>
        <p15:guide id="5" orient="horz" pos="1620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pos="384" userDrawn="1">
          <p15:clr>
            <a:srgbClr val="F26B43"/>
          </p15:clr>
        </p15:guide>
        <p15:guide id="8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6B701393-FDF6-4D14-9FA5-831DAAD3D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44750"/>
          <a:stretch/>
        </p:blipFill>
        <p:spPr bwMode="auto">
          <a:xfrm>
            <a:off x="-1" y="3657599"/>
            <a:ext cx="9144000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A7E8C5-9BC8-4C56-BE76-518410B23AFB}"/>
              </a:ext>
            </a:extLst>
          </p:cNvPr>
          <p:cNvSpPr/>
          <p:nvPr/>
        </p:nvSpPr>
        <p:spPr>
          <a:xfrm>
            <a:off x="0" y="2188820"/>
            <a:ext cx="9144000" cy="194695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64" y="3298375"/>
            <a:ext cx="7772401" cy="572643"/>
          </a:xfrm>
        </p:spPr>
        <p:txBody>
          <a:bodyPr>
            <a:noAutofit/>
          </a:bodyPr>
          <a:lstStyle/>
          <a:p>
            <a:pPr algn="ctr"/>
            <a:r>
              <a:rPr lang="es-D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Johan González</a:t>
            </a:r>
            <a:br>
              <a:rPr lang="es-DO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DO" sz="16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Gerente </a:t>
            </a:r>
            <a:r>
              <a:rPr lang="es-DO" sz="16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 &amp; Asuntos Gubernamentales RD</a:t>
            </a:r>
            <a:endParaRPr lang="es-DO" sz="18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4735" y="2464264"/>
            <a:ext cx="7214533" cy="917892"/>
          </a:xfrm>
        </p:spPr>
        <p:txBody>
          <a:bodyPr/>
          <a:lstStyle/>
          <a:p>
            <a:pPr algn="ctr"/>
            <a:r>
              <a:rPr lang="es-DO" sz="2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INICIATIVAS DE SOSTENIBILIDAD</a:t>
            </a:r>
            <a:r>
              <a:rPr lang="en-US" sz="2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ENVASES RETORNABLES</a:t>
            </a:r>
            <a:endParaRPr lang="es-DO" sz="28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96" y="608739"/>
            <a:ext cx="2589078" cy="973493"/>
          </a:xfrm>
          <a:prstGeom prst="rect">
            <a:avLst/>
          </a:prstGeom>
        </p:spPr>
      </p:pic>
      <p:pic>
        <p:nvPicPr>
          <p:cNvPr id="6" name="Picture 3" descr="C:\Users\c-mlorenzo\Desktop\Logo PEB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15887"/>
          <a:stretch/>
        </p:blipFill>
        <p:spPr bwMode="auto">
          <a:xfrm>
            <a:off x="5246340" y="472862"/>
            <a:ext cx="1383685" cy="12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64149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55A1747-9A59-4E44-8063-473D48FD0084}"/>
              </a:ext>
            </a:extLst>
          </p:cNvPr>
          <p:cNvGrpSpPr/>
          <p:nvPr/>
        </p:nvGrpSpPr>
        <p:grpSpPr>
          <a:xfrm>
            <a:off x="717258" y="570451"/>
            <a:ext cx="7709483" cy="3926048"/>
            <a:chOff x="629174" y="444617"/>
            <a:chExt cx="7709483" cy="3867324"/>
          </a:xfrm>
        </p:grpSpPr>
        <p:pic>
          <p:nvPicPr>
            <p:cNvPr id="4" name="Picture 2">
              <a:extLst>
                <a:ext uri="{FF2B5EF4-FFF2-40B4-BE49-F238E27FC236}">
                  <a16:creationId xmlns="" xmlns:a16="http://schemas.microsoft.com/office/drawing/2014/main" id="{B740195A-39BC-4804-83BB-AF5B033EE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734" y="1032063"/>
              <a:ext cx="5969359" cy="2844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D885535-9DCF-460D-93E2-623AF115A75A}"/>
                </a:ext>
              </a:extLst>
            </p:cNvPr>
            <p:cNvSpPr/>
            <p:nvPr/>
          </p:nvSpPr>
          <p:spPr>
            <a:xfrm>
              <a:off x="629174" y="444617"/>
              <a:ext cx="7709483" cy="38673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Related image">
            <a:extLst>
              <a:ext uri="{FF2B5EF4-FFF2-40B4-BE49-F238E27FC236}">
                <a16:creationId xmlns="" xmlns:a16="http://schemas.microsoft.com/office/drawing/2014/main" id="{5ED15963-23AB-4AF0-A0DC-2795153BC6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58432"/>
          <a:stretch/>
        </p:blipFill>
        <p:spPr bwMode="auto">
          <a:xfrm>
            <a:off x="0" y="77562"/>
            <a:ext cx="9144000" cy="6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761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D351DF52-EBDF-4042-B31D-25F49126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224" y="3512680"/>
            <a:ext cx="1940938" cy="123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40A11E75-9CD3-4F65-88B7-39590A21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13" y="3512680"/>
            <a:ext cx="1780675" cy="121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C63A9D-E839-43ED-BB01-808F30A7C857}"/>
              </a:ext>
            </a:extLst>
          </p:cNvPr>
          <p:cNvSpPr txBox="1"/>
          <p:nvPr/>
        </p:nvSpPr>
        <p:spPr>
          <a:xfrm>
            <a:off x="4037249" y="3149561"/>
            <a:ext cx="1885950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264FAD-10C4-47E9-BEAD-61A68A514767}"/>
              </a:ext>
            </a:extLst>
          </p:cNvPr>
          <p:cNvSpPr txBox="1"/>
          <p:nvPr/>
        </p:nvSpPr>
        <p:spPr>
          <a:xfrm>
            <a:off x="4037249" y="207502"/>
            <a:ext cx="1888915" cy="2308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</a:t>
            </a:r>
            <a:endParaRPr lang="es-E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2128D2B-ABC6-442F-A3F7-BF7EFB082388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671A13"/>
          </a:solidFill>
          <a:ln>
            <a:solidFill>
              <a:srgbClr val="671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ED528423-3F9B-4C5F-B563-6A0DD95B0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2" y="0"/>
            <a:ext cx="2262581" cy="14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eaLnBrk="0" hangingPunct="0">
              <a:defRPr sz="4400" b="1">
                <a:solidFill>
                  <a:srgbClr val="008000"/>
                </a:solidFill>
                <a:latin typeface="Britannic Bold" pitchFamily="34" charset="0"/>
                <a:ea typeface="Franklin Gothic Medium"/>
                <a:cs typeface="Franklin Gothic Medium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ranklin Gothic Medium"/>
              </a:rPr>
              <a:t>RESULTADOS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86509F7-B504-4F54-9DDE-6B07170C4018}"/>
              </a:ext>
            </a:extLst>
          </p:cNvPr>
          <p:cNvSpPr txBox="1"/>
          <p:nvPr/>
        </p:nvSpPr>
        <p:spPr>
          <a:xfrm>
            <a:off x="307182" y="970684"/>
            <a:ext cx="3647310" cy="1415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Fortalezas: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Conocimiento del programa por parte de los botelleros (88% ).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Cumplimiento de plazos para entrenamientos y auditorías.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Iniciativas con materiales informativos para apoyar las operaciones (banners).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CA202C2-D36B-4573-8886-0667665C30B6}"/>
              </a:ext>
            </a:extLst>
          </p:cNvPr>
          <p:cNvSpPr txBox="1"/>
          <p:nvPr/>
        </p:nvSpPr>
        <p:spPr>
          <a:xfrm>
            <a:off x="411205" y="2655834"/>
            <a:ext cx="3739366" cy="176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Inconsistencia en el llenado del checklist.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Malinterpretación de preguntas sobre cuentas bancarias.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parcial de los EPIs en las operaciones de los botelleros.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s-DO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Poca visibilidad y cumplimiento del calendario de refugo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es-ES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D63C2E0-B604-407E-8195-3B225BF66B35}"/>
              </a:ext>
            </a:extLst>
          </p:cNvPr>
          <p:cNvGrpSpPr/>
          <p:nvPr/>
        </p:nvGrpSpPr>
        <p:grpSpPr>
          <a:xfrm>
            <a:off x="4981707" y="477449"/>
            <a:ext cx="3565540" cy="2305773"/>
            <a:chOff x="4760161" y="642722"/>
            <a:chExt cx="3565540" cy="2305773"/>
          </a:xfrm>
        </p:grpSpPr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CD3BC1A1-A0E6-402A-9774-A81811DF1B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161" y="642722"/>
              <a:ext cx="1693538" cy="1121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">
              <a:extLst>
                <a:ext uri="{FF2B5EF4-FFF2-40B4-BE49-F238E27FC236}">
                  <a16:creationId xmlns="" xmlns:a16="http://schemas.microsoft.com/office/drawing/2014/main" id="{3A051BF4-4188-4C49-A0C1-A8EE9D32F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7832" y="651111"/>
              <a:ext cx="1807869" cy="109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6">
              <a:extLst>
                <a:ext uri="{FF2B5EF4-FFF2-40B4-BE49-F238E27FC236}">
                  <a16:creationId xmlns="" xmlns:a16="http://schemas.microsoft.com/office/drawing/2014/main" id="{97A40302-D263-4150-8DA1-F292CA5E4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69"/>
            <a:stretch/>
          </p:blipFill>
          <p:spPr bwMode="auto">
            <a:xfrm>
              <a:off x="4760161" y="1825667"/>
              <a:ext cx="1715726" cy="111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7">
              <a:extLst>
                <a:ext uri="{FF2B5EF4-FFF2-40B4-BE49-F238E27FC236}">
                  <a16:creationId xmlns="" xmlns:a16="http://schemas.microsoft.com/office/drawing/2014/main" id="{675D0AD6-D186-4896-B53C-6F1939E3F6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1" r="7532"/>
            <a:stretch/>
          </p:blipFill>
          <p:spPr bwMode="auto">
            <a:xfrm>
              <a:off x="6520138" y="1825667"/>
              <a:ext cx="1780674" cy="1122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2" descr="Image result for Check mark png">
            <a:extLst>
              <a:ext uri="{FF2B5EF4-FFF2-40B4-BE49-F238E27FC236}">
                <a16:creationId xmlns="" xmlns:a16="http://schemas.microsoft.com/office/drawing/2014/main" id="{4AB78D65-6EAA-404C-8835-D7BC969F3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1476">
            <a:off x="5950849" y="2987616"/>
            <a:ext cx="645007" cy="59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x mark png">
            <a:extLst>
              <a:ext uri="{FF2B5EF4-FFF2-40B4-BE49-F238E27FC236}">
                <a16:creationId xmlns="" xmlns:a16="http://schemas.microsoft.com/office/drawing/2014/main" id="{02FBBEF9-78C9-4A87-930A-8CBF750F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64" y="115022"/>
            <a:ext cx="456790" cy="50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46479842-D557-4A2D-B391-216600E8328E}"/>
              </a:ext>
            </a:extLst>
          </p:cNvPr>
          <p:cNvSpPr/>
          <p:nvPr/>
        </p:nvSpPr>
        <p:spPr>
          <a:xfrm>
            <a:off x="307183" y="540582"/>
            <a:ext cx="1588730" cy="365430"/>
          </a:xfrm>
          <a:prstGeom prst="roundRect">
            <a:avLst/>
          </a:prstGeom>
          <a:noFill/>
          <a:ln>
            <a:solidFill>
              <a:srgbClr val="F39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734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FBCC49-AAB8-CA4E-AB66-1FEC6A004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"/>
          <a:stretch/>
        </p:blipFill>
        <p:spPr>
          <a:xfrm>
            <a:off x="0" y="0"/>
            <a:ext cx="9144000" cy="5186420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="" xmlns:a16="http://schemas.microsoft.com/office/drawing/2014/main" id="{EAF33DB6-50F6-4FF9-B4BE-46C23E230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78"/>
          <a:stretch/>
        </p:blipFill>
        <p:spPr bwMode="auto">
          <a:xfrm>
            <a:off x="0" y="1626489"/>
            <a:ext cx="9144000" cy="35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4FEFDF1-007D-1046-AF8F-3F954FAF9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2"/>
            <a:ext cx="9141291" cy="51435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2443215" y="57919"/>
            <a:ext cx="8120393" cy="5175363"/>
          </a:xfrm>
          <a:prstGeom prst="parallelogram">
            <a:avLst>
              <a:gd name="adj" fmla="val 19017"/>
            </a:avLst>
          </a:prstGeom>
          <a:solidFill>
            <a:srgbClr val="FFFFFF"/>
          </a:solidFill>
          <a:ln w="12700" cap="flat">
            <a:noFill/>
            <a:prstDash val="solid"/>
            <a:round/>
          </a:ln>
          <a:effectLst>
            <a:outerShdw blurRad="38100" dist="127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227" tIns="46227" rIns="46227" bIns="46227" numCol="1" spcCol="38100" rtlCol="0" anchor="ctr">
            <a:spAutoFit/>
          </a:bodyPr>
          <a:lstStyle/>
          <a:p>
            <a:pPr marL="0" marR="0" indent="0" algn="l" defTabSz="140885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Imagem 21" descr="Imagem 21">
            <a:extLst>
              <a:ext uri="{FF2B5EF4-FFF2-40B4-BE49-F238E27FC236}">
                <a16:creationId xmlns="" xmlns:a16="http://schemas.microsoft.com/office/drawing/2014/main" id="{2E8AD639-06CB-A94F-9FF2-7E0857715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t="90612"/>
          <a:stretch>
            <a:fillRect/>
          </a:stretch>
        </p:blipFill>
        <p:spPr>
          <a:xfrm>
            <a:off x="0" y="-2798"/>
            <a:ext cx="9144000" cy="10312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CAEA697-DC2A-FC4A-A75E-4700DE32C593}"/>
              </a:ext>
            </a:extLst>
          </p:cNvPr>
          <p:cNvSpPr/>
          <p:nvPr/>
        </p:nvSpPr>
        <p:spPr>
          <a:xfrm>
            <a:off x="3550289" y="337883"/>
            <a:ext cx="5708011" cy="71173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9525" algn="ctr">
              <a:lnSpc>
                <a:spcPts val="4980"/>
              </a:lnSpc>
              <a:spcAft>
                <a:spcPts val="800"/>
              </a:spcAft>
            </a:pPr>
            <a:r>
              <a:rPr lang="en-US" sz="3600" dirty="0">
                <a:solidFill>
                  <a:srgbClr val="671A1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EMPAQUE CIRCULAR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4B7DA6-4F07-2F4A-9A87-540274A54804}"/>
              </a:ext>
            </a:extLst>
          </p:cNvPr>
          <p:cNvSpPr txBox="1"/>
          <p:nvPr/>
        </p:nvSpPr>
        <p:spPr>
          <a:xfrm>
            <a:off x="3219738" y="1222215"/>
            <a:ext cx="5480379" cy="135011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6227" tIns="46227" rIns="46227" bIns="46227" numCol="1" spcCol="38100" rtlCol="0" anchor="t">
            <a:spAutoFit/>
          </a:bodyPr>
          <a:lstStyle/>
          <a:p>
            <a:pPr marL="228600">
              <a:lnSpc>
                <a:spcPts val="2900"/>
              </a:lnSpc>
              <a:spcAft>
                <a:spcPts val="800"/>
              </a:spcAft>
            </a:pPr>
            <a:r>
              <a:rPr lang="es-DO" sz="3200" b="1" dirty="0">
                <a:solidFill>
                  <a:srgbClr val="671A13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100</a:t>
            </a:r>
            <a:r>
              <a:rPr lang="es-DO" sz="2400" b="1" dirty="0">
                <a:solidFill>
                  <a:srgbClr val="671A13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%</a:t>
            </a:r>
            <a:r>
              <a:rPr lang="es-DO" sz="3200" b="1" dirty="0">
                <a:solidFill>
                  <a:srgbClr val="671A13"/>
                </a:solidFill>
                <a:latin typeface="Arial" panose="020B0604020202020204" pitchFamily="34" charset="0"/>
                <a:cs typeface="Arial" panose="020B0604020202020204" pitchFamily="34" charset="0"/>
                <a:sym typeface="Century Gothic"/>
              </a:rPr>
              <a:t> </a:t>
            </a:r>
            <a:r>
              <a:rPr lang="es-D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D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productos en envases retornables </a:t>
            </a:r>
            <a:r>
              <a:rPr lang="es-DO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 material</a:t>
            </a:r>
            <a:r>
              <a:rPr lang="es-D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DO" sz="1800" b="1" dirty="0">
                <a:solidFill>
                  <a:srgbClr val="671A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mayormente reciclado</a:t>
            </a:r>
            <a:endParaRPr lang="en-US" sz="1800" b="1" dirty="0">
              <a:solidFill>
                <a:srgbClr val="671A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63135" y="1993040"/>
            <a:ext cx="5751824" cy="2015132"/>
            <a:chOff x="2872013" y="2040523"/>
            <a:chExt cx="5751824" cy="2015132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5CB6771-4ECE-1647-813C-9CA66C31E43D}"/>
                </a:ext>
              </a:extLst>
            </p:cNvPr>
            <p:cNvSpPr/>
            <p:nvPr/>
          </p:nvSpPr>
          <p:spPr>
            <a:xfrm>
              <a:off x="2872013" y="2822313"/>
              <a:ext cx="4917323" cy="9971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algn="just">
                <a:lnSpc>
                  <a:spcPts val="1820"/>
                </a:lnSpc>
                <a:spcAft>
                  <a:spcPts val="800"/>
                </a:spcAft>
              </a:pPr>
              <a:r>
                <a:rPr lang="es-DO" sz="1400" b="1" spc="8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 el año </a:t>
              </a:r>
              <a:r>
                <a:rPr lang="es-DO" sz="1400" b="1" spc="80" dirty="0">
                  <a:solidFill>
                    <a:srgbClr val="671A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r>
                <a:rPr lang="es-DO" sz="1400" b="1" spc="80" dirty="0">
                  <a:solidFill>
                    <a:srgbClr val="C231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DO" sz="1400" b="1" spc="8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usaremos el </a:t>
              </a:r>
              <a:r>
                <a:rPr lang="es-DO" sz="1400" b="1" spc="80" dirty="0">
                  <a:solidFill>
                    <a:srgbClr val="671A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51% de material reciclado</a:t>
              </a:r>
              <a:r>
                <a:rPr lang="es-DO" sz="1400" b="1" spc="8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 nuestros envases de </a:t>
              </a:r>
              <a:r>
                <a:rPr lang="es-DO" sz="1400" b="1" spc="80" dirty="0">
                  <a:solidFill>
                    <a:srgbClr val="671A1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 y  aluminio, y actualmente</a:t>
              </a:r>
              <a:r>
                <a:rPr lang="es-DO" sz="1400" b="1" spc="80" dirty="0">
                  <a:solidFill>
                    <a:srgbClr val="C2312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DO" sz="1400" b="1" spc="8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reaprovechamos el 99% de nuestros desechos.</a:t>
              </a:r>
              <a:endParaRPr lang="en-US" sz="1400" b="1" spc="80" dirty="0">
                <a:solidFill>
                  <a:srgbClr val="C2312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0D2284E-B67D-F044-B810-3ADE081E1B4D}"/>
                </a:ext>
              </a:extLst>
            </p:cNvPr>
            <p:cNvCxnSpPr>
              <a:cxnSpLocks/>
            </p:cNvCxnSpPr>
            <p:nvPr/>
          </p:nvCxnSpPr>
          <p:spPr>
            <a:xfrm>
              <a:off x="3092521" y="2653513"/>
              <a:ext cx="5114065" cy="0"/>
            </a:xfrm>
            <a:prstGeom prst="line">
              <a:avLst/>
            </a:prstGeom>
            <a:noFill/>
            <a:ln w="28575" cap="flat">
              <a:solidFill>
                <a:srgbClr val="BF332E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2731BA6-A11F-A048-B721-7346E662BE59}"/>
                </a:ext>
              </a:extLst>
            </p:cNvPr>
            <p:cNvCxnSpPr>
              <a:cxnSpLocks/>
            </p:cNvCxnSpPr>
            <p:nvPr/>
          </p:nvCxnSpPr>
          <p:spPr>
            <a:xfrm>
              <a:off x="3092521" y="4055655"/>
              <a:ext cx="5114065" cy="0"/>
            </a:xfrm>
            <a:prstGeom prst="line">
              <a:avLst/>
            </a:prstGeom>
            <a:noFill/>
            <a:ln w="28575" cap="flat">
              <a:solidFill>
                <a:srgbClr val="BF332E"/>
              </a:solidFill>
              <a:prstDash val="solid"/>
              <a:round/>
            </a:ln>
            <a:effectLst>
              <a:outerShdw blurRad="38100" dist="127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CD49B2FE-D3C6-6345-BCF5-8C838F2FD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336" y="2040523"/>
              <a:ext cx="834501" cy="834501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49" y="4202827"/>
            <a:ext cx="1176546" cy="6844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6" t="26926" r="24678" b="28673"/>
          <a:stretch/>
        </p:blipFill>
        <p:spPr>
          <a:xfrm>
            <a:off x="5910640" y="4137552"/>
            <a:ext cx="903816" cy="8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3F5665D-D2B1-40E0-B6F0-B27E31DA4D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06F754-8AF6-47B4-AC5F-54133DF303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92" y="1829515"/>
            <a:ext cx="2992108" cy="1125032"/>
          </a:xfrm>
          <a:prstGeom prst="rect">
            <a:avLst/>
          </a:prstGeom>
        </p:spPr>
      </p:pic>
      <p:pic>
        <p:nvPicPr>
          <p:cNvPr id="4" name="Picture 3" descr="C:\Users\c-mlorenzo\Desktop\Logo PEB.jpg">
            <a:extLst>
              <a:ext uri="{FF2B5EF4-FFF2-40B4-BE49-F238E27FC236}">
                <a16:creationId xmlns="" xmlns:a16="http://schemas.microsoft.com/office/drawing/2014/main" id="{6C990D5D-8646-4D21-AD02-36E0B1C10F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" b="15887"/>
          <a:stretch/>
        </p:blipFill>
        <p:spPr bwMode="auto">
          <a:xfrm>
            <a:off x="5523178" y="1689265"/>
            <a:ext cx="1599077" cy="143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00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331DDD6-1B5F-410D-B616-02B9289E5A20}"/>
              </a:ext>
            </a:extLst>
          </p:cNvPr>
          <p:cNvSpPr/>
          <p:nvPr/>
        </p:nvSpPr>
        <p:spPr>
          <a:xfrm>
            <a:off x="117446" y="4538444"/>
            <a:ext cx="2132678" cy="5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33061" r="24971" b="34884"/>
          <a:stretch/>
        </p:blipFill>
        <p:spPr>
          <a:xfrm>
            <a:off x="3867658" y="797626"/>
            <a:ext cx="1140597" cy="657066"/>
          </a:xfrm>
          <a:prstGeom prst="rect">
            <a:avLst/>
          </a:prstGeom>
        </p:spPr>
      </p:pic>
      <p:sp>
        <p:nvSpPr>
          <p:cNvPr id="23" name="Rectangle">
            <a:extLst>
              <a:ext uri="{FF2B5EF4-FFF2-40B4-BE49-F238E27FC236}">
                <a16:creationId xmlns="" xmlns:a16="http://schemas.microsoft.com/office/drawing/2014/main" id="{A41F134B-1F86-0941-A94E-E400BB4E9630}"/>
              </a:ext>
            </a:extLst>
          </p:cNvPr>
          <p:cNvSpPr/>
          <p:nvPr/>
        </p:nvSpPr>
        <p:spPr>
          <a:xfrm>
            <a:off x="0" y="-466"/>
            <a:ext cx="9144000" cy="633576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30003" tIns="30003" rIns="30003" bIns="30003" anchor="ctr"/>
          <a:lstStyle/>
          <a:p>
            <a:endParaRPr sz="1404" dirty="0"/>
          </a:p>
        </p:txBody>
      </p:sp>
      <p:sp>
        <p:nvSpPr>
          <p:cNvPr id="375" name="Nuestra       historia"/>
          <p:cNvSpPr txBox="1"/>
          <p:nvPr/>
        </p:nvSpPr>
        <p:spPr>
          <a:xfrm>
            <a:off x="1898659" y="180651"/>
            <a:ext cx="4866395" cy="3683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0003" tIns="30003" rIns="30003" bIns="30003">
            <a:spAutoFit/>
          </a:bodyPr>
          <a:lstStyle>
            <a:lvl1pPr defTabSz="788789">
              <a:defRPr sz="3000" b="1" cap="all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es-DO" sz="2000" dirty="0">
                <a:latin typeface="Aharoni" panose="02010803020104030203" pitchFamily="2" charset="-79"/>
                <a:cs typeface="Aharoni" panose="02010803020104030203" pitchFamily="2" charset="-79"/>
              </a:rPr>
              <a:t>pilares globales de sostenibilidad</a:t>
            </a:r>
            <a:r>
              <a:rPr lang="en-US" sz="1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78" name="Imagem 21" descr="Imagem 21"/>
          <p:cNvPicPr>
            <a:picLocks noChangeAspect="1"/>
          </p:cNvPicPr>
          <p:nvPr/>
        </p:nvPicPr>
        <p:blipFill>
          <a:blip r:embed="rId3">
            <a:extLst/>
          </a:blip>
          <a:srcRect t="90612"/>
          <a:stretch>
            <a:fillRect/>
          </a:stretch>
        </p:blipFill>
        <p:spPr>
          <a:xfrm>
            <a:off x="0" y="-2798"/>
            <a:ext cx="9144000" cy="1031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oup 19"/>
          <p:cNvGrpSpPr/>
          <p:nvPr/>
        </p:nvGrpSpPr>
        <p:grpSpPr>
          <a:xfrm>
            <a:off x="2794770" y="1615115"/>
            <a:ext cx="1381986" cy="3156984"/>
            <a:chOff x="339196" y="1593966"/>
            <a:chExt cx="1381986" cy="3156984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875D23D5-E5DF-1749-804D-FBCFF64F2DDD}"/>
                </a:ext>
              </a:extLst>
            </p:cNvPr>
            <p:cNvGrpSpPr/>
            <p:nvPr/>
          </p:nvGrpSpPr>
          <p:grpSpPr>
            <a:xfrm>
              <a:off x="431861" y="1593966"/>
              <a:ext cx="1148260" cy="1374041"/>
              <a:chOff x="623507" y="1558403"/>
              <a:chExt cx="1531354" cy="1832459"/>
            </a:xfrm>
          </p:grpSpPr>
          <p:sp>
            <p:nvSpPr>
              <p:cNvPr id="84" name="Title 1">
                <a:extLst>
                  <a:ext uri="{FF2B5EF4-FFF2-40B4-BE49-F238E27FC236}">
                    <a16:creationId xmlns="" xmlns:a16="http://schemas.microsoft.com/office/drawing/2014/main" id="{7BAAF2A3-7E43-4147-BEB2-8BB376DAC80A}"/>
                  </a:ext>
                </a:extLst>
              </p:cNvPr>
              <p:cNvSpPr txBox="1"/>
              <p:nvPr/>
            </p:nvSpPr>
            <p:spPr>
              <a:xfrm>
                <a:off x="623507" y="3098768"/>
                <a:ext cx="1531354" cy="292094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8403" tIns="8403" rIns="8403" bIns="8403" anchor="ctr"/>
              <a:lstStyle>
                <a:lvl1pPr algn="ctr" defTabSz="394897">
                  <a:defRPr sz="1300">
                    <a:solidFill>
                      <a:srgbClr val="89211B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AGRICULTURA</a:t>
                </a:r>
              </a:p>
              <a:p>
                <a:r>
                  <a:rPr lang="es-DO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S</a:t>
                </a:r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OSTENIBLE</a:t>
                </a:r>
                <a:endParaRPr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8FBCFA08-89FE-9747-9D87-6EBFD77AB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497" y="1558403"/>
                <a:ext cx="1377373" cy="1377374"/>
              </a:xfrm>
              <a:prstGeom prst="rect">
                <a:avLst/>
              </a:prstGeom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339196" y="3242845"/>
              <a:ext cx="1381986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algn="ctr"/>
              <a:r>
                <a:rPr lang="es-DO" sz="1800" b="1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100</a:t>
              </a:r>
              <a:r>
                <a:rPr lang="es-DO" sz="1600" b="1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%</a:t>
              </a:r>
            </a:p>
            <a:p>
              <a:pPr marL="7938" algn="ctr"/>
              <a:r>
                <a:rPr lang="es-DO" sz="14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 </a:t>
              </a:r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de nuestros agricultores capacitados, conectados y empoderados financieramente</a:t>
              </a:r>
              <a:endParaRPr lang="es-DO" sz="1100" dirty="0">
                <a:latin typeface="Arial" panose="020B0604020202020204" pitchFamily="34" charset="0"/>
                <a:ea typeface="Oswald Light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712835" y="1593618"/>
            <a:ext cx="1662270" cy="3312933"/>
            <a:chOff x="2150694" y="1599671"/>
            <a:chExt cx="1662270" cy="3312933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E1D9F6D-8829-7E49-A515-28B8BE6A9043}"/>
                </a:ext>
              </a:extLst>
            </p:cNvPr>
            <p:cNvGrpSpPr/>
            <p:nvPr/>
          </p:nvGrpSpPr>
          <p:grpSpPr>
            <a:xfrm>
              <a:off x="2150694" y="1599671"/>
              <a:ext cx="1662270" cy="1534793"/>
              <a:chOff x="1998905" y="2131081"/>
              <a:chExt cx="2192168" cy="2024052"/>
            </a:xfrm>
          </p:grpSpPr>
          <p:sp>
            <p:nvSpPr>
              <p:cNvPr id="10" name="Title 1">
                <a:extLst>
                  <a:ext uri="{FF2B5EF4-FFF2-40B4-BE49-F238E27FC236}">
                    <a16:creationId xmlns="" xmlns:a16="http://schemas.microsoft.com/office/drawing/2014/main" id="{4E02AA07-4E39-C448-9A9C-FABD05C0F496}"/>
                  </a:ext>
                </a:extLst>
              </p:cNvPr>
              <p:cNvSpPr txBox="1"/>
              <p:nvPr/>
            </p:nvSpPr>
            <p:spPr>
              <a:xfrm>
                <a:off x="1998905" y="3507515"/>
                <a:ext cx="2192168" cy="647618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lIns="8403" tIns="8403" rIns="8403" bIns="8403" anchor="ctr"/>
              <a:lstStyle>
                <a:lvl1pPr algn="ctr" defTabSz="394897">
                  <a:defRPr sz="1300">
                    <a:solidFill>
                      <a:srgbClr val="89211B"/>
                    </a:solidFill>
                    <a:latin typeface="Montserrat Bold"/>
                    <a:ea typeface="Montserrat Bold"/>
                    <a:cs typeface="Montserrat Bold"/>
                    <a:sym typeface="Montserrat Bold"/>
                  </a:defRPr>
                </a:lvl1pPr>
              </a:lstStyle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CAMBIO </a:t>
                </a:r>
              </a:p>
              <a:p>
                <a:r>
                  <a:rPr 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CLIMÁTICO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4E0CB170-075C-494F-8B8E-184DE87FE3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88499" y="2131081"/>
                <a:ext cx="1362034" cy="1362035"/>
              </a:xfrm>
              <a:prstGeom prst="rect">
                <a:avLst/>
              </a:prstGeom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2156562" y="3250611"/>
              <a:ext cx="1611901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algn="ctr"/>
              <a:r>
                <a:rPr lang="es-DO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100% </a:t>
              </a:r>
            </a:p>
            <a:p>
              <a:pPr marL="7938" algn="ctr"/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de la energía eléctrica de fuentes renovables y reducir un 25% las emisiones de CO2 en nuestra cadena de valor</a:t>
              </a:r>
              <a:endParaRPr lang="es-DO" sz="1100" dirty="0">
                <a:latin typeface="Arial" panose="020B0604020202020204" pitchFamily="34" charset="0"/>
                <a:ea typeface="Oswald Light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1117" y="1560370"/>
            <a:ext cx="2132678" cy="3550538"/>
            <a:chOff x="4147070" y="1574266"/>
            <a:chExt cx="2132678" cy="3550538"/>
          </a:xfrm>
        </p:grpSpPr>
        <p:sp>
          <p:nvSpPr>
            <p:cNvPr id="13" name="Title 1">
              <a:extLst>
                <a:ext uri="{FF2B5EF4-FFF2-40B4-BE49-F238E27FC236}">
                  <a16:creationId xmlns="" xmlns:a16="http://schemas.microsoft.com/office/drawing/2014/main" id="{76196FAF-9240-444D-90BB-DBC1A95DFDEC}"/>
                </a:ext>
              </a:extLst>
            </p:cNvPr>
            <p:cNvSpPr txBox="1"/>
            <p:nvPr/>
          </p:nvSpPr>
          <p:spPr>
            <a:xfrm>
              <a:off x="4320569" y="2739395"/>
              <a:ext cx="1728777" cy="336643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8403" tIns="8403" rIns="8403" bIns="8403" anchor="ctr"/>
            <a:lstStyle>
              <a:lvl1pPr algn="ctr" defTabSz="394897">
                <a:defRPr sz="1300">
                  <a:solidFill>
                    <a:srgbClr val="89211B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PROTECCIÓN </a:t>
              </a:r>
            </a:p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AGUA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9FFBC236-2A5D-794B-97CD-B3D25D3BC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232" y="1574266"/>
              <a:ext cx="1032799" cy="1032799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147070" y="3278145"/>
              <a:ext cx="2132678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algn="ctr"/>
              <a:r>
                <a:rPr lang="es-DO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100% </a:t>
              </a:r>
            </a:p>
            <a:p>
              <a:pPr marL="7938" algn="ctr"/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de las comunidades en las que operamos, que se encuentren en áreas de alto estrés hídrico, tengan una mejora medible en cuanto a la disponibilidad y calidad del agua</a:t>
              </a:r>
            </a:p>
            <a:p>
              <a:pPr marL="7938"/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6568" y="1656340"/>
            <a:ext cx="1611901" cy="3166710"/>
            <a:chOff x="6819254" y="1560955"/>
            <a:chExt cx="1611901" cy="3166710"/>
          </a:xfrm>
        </p:grpSpPr>
        <p:sp>
          <p:nvSpPr>
            <p:cNvPr id="17" name="Title 1">
              <a:extLst>
                <a:ext uri="{FF2B5EF4-FFF2-40B4-BE49-F238E27FC236}">
                  <a16:creationId xmlns="" xmlns:a16="http://schemas.microsoft.com/office/drawing/2014/main" id="{B24B42B7-0D46-8D49-9B12-54D1FF098481}"/>
                </a:ext>
              </a:extLst>
            </p:cNvPr>
            <p:cNvSpPr txBox="1"/>
            <p:nvPr/>
          </p:nvSpPr>
          <p:spPr>
            <a:xfrm>
              <a:off x="6909510" y="2663193"/>
              <a:ext cx="1431389" cy="450726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8403" tIns="8403" rIns="8403" bIns="8403" anchor="ctr"/>
            <a:lstStyle>
              <a:lvl1pPr algn="ctr" defTabSz="394897">
                <a:defRPr sz="1300">
                  <a:solidFill>
                    <a:srgbClr val="89211B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lang="es-DO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EMPAQUE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CIRCULAR</a:t>
              </a:r>
              <a:endParaRPr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9D036AF5-B3C7-854D-B1BF-0A82AD9BC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483" y="1560955"/>
              <a:ext cx="1032800" cy="1032799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6819254" y="3250337"/>
              <a:ext cx="161190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938" algn="ctr"/>
              <a:r>
                <a:rPr lang="es-DO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r>
                <a:rPr lang="es-DO" sz="14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 </a:t>
              </a:r>
            </a:p>
            <a:p>
              <a:pPr marL="7938" algn="ctr"/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de nuestros productos estén en envases retornables o mayormente reciclados.  </a:t>
              </a:r>
            </a:p>
            <a:p>
              <a:pPr marL="7938">
                <a:spcAft>
                  <a:spcPts val="800"/>
                </a:spcAft>
              </a:pPr>
              <a:r>
                <a:rPr lang="es-DO" sz="1200" dirty="0">
                  <a:latin typeface="Arial" panose="020B0604020202020204" pitchFamily="34" charset="0"/>
                  <a:ea typeface="Oswald Light" charset="0"/>
                  <a:cs typeface="Arial" panose="020B0604020202020204" pitchFamily="34" charset="0"/>
                </a:rPr>
                <a:t>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>
            <a:spLocks/>
          </p:cNvSpPr>
          <p:nvPr/>
        </p:nvSpPr>
        <p:spPr>
          <a:xfrm>
            <a:off x="367218" y="316307"/>
            <a:ext cx="8274050" cy="342881"/>
          </a:xfrm>
          <a:prstGeom prst="rect">
            <a:avLst/>
          </a:prstGeom>
        </p:spPr>
        <p:txBody>
          <a:bodyPr/>
          <a:lstStyle>
            <a:lvl1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377015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754088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131081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508114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n-GB" dirty="0">
                <a:latin typeface="Aharoni" panose="02010803020104030203" pitchFamily="2" charset="-79"/>
                <a:cs typeface="Aharoni" panose="02010803020104030203" pitchFamily="2" charset="-79"/>
              </a:rPr>
              <a:t>PROCESO DE RECOMPRA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7B59881-4029-4FE6-B2EB-851B7399DF67}"/>
              </a:ext>
            </a:extLst>
          </p:cNvPr>
          <p:cNvGrpSpPr/>
          <p:nvPr/>
        </p:nvGrpSpPr>
        <p:grpSpPr>
          <a:xfrm>
            <a:off x="145108" y="627428"/>
            <a:ext cx="8598149" cy="4352115"/>
            <a:chOff x="-906658" y="84422"/>
            <a:chExt cx="9942893" cy="5115089"/>
          </a:xfrm>
        </p:grpSpPr>
        <p:pic>
          <p:nvPicPr>
            <p:cNvPr id="73" name="Picture 8" descr="C:\Users\Aida\Desktop\elliot\6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967" y="463571"/>
              <a:ext cx="1515590" cy="1169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00D185C8-48D2-45AD-B516-F23DB2911B83}"/>
                </a:ext>
              </a:extLst>
            </p:cNvPr>
            <p:cNvGrpSpPr/>
            <p:nvPr/>
          </p:nvGrpSpPr>
          <p:grpSpPr>
            <a:xfrm>
              <a:off x="-906658" y="84422"/>
              <a:ext cx="9942893" cy="5115089"/>
              <a:chOff x="-906658" y="84422"/>
              <a:chExt cx="9942893" cy="5115089"/>
            </a:xfrm>
          </p:grpSpPr>
          <p:pic>
            <p:nvPicPr>
              <p:cNvPr id="97" name="Picture 4" descr="C:\Users\Aida\Desktop\elliot\19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8199" y="3682929"/>
                <a:ext cx="1169465" cy="795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>
                <a:extLst>
                  <a:ext uri="{FF2B5EF4-FFF2-40B4-BE49-F238E27FC236}">
                    <a16:creationId xmlns="" xmlns:a16="http://schemas.microsoft.com/office/drawing/2014/main" id="{998D5946-D02E-4B8D-85FB-FC2AB1F04E83}"/>
                  </a:ext>
                </a:extLst>
              </p:cNvPr>
              <p:cNvGrpSpPr/>
              <p:nvPr/>
            </p:nvGrpSpPr>
            <p:grpSpPr>
              <a:xfrm>
                <a:off x="-906658" y="84422"/>
                <a:ext cx="9942893" cy="5115089"/>
                <a:chOff x="-906658" y="84422"/>
                <a:chExt cx="9942893" cy="5115089"/>
              </a:xfrm>
            </p:grpSpPr>
            <p:pic>
              <p:nvPicPr>
                <p:cNvPr id="70" name="Picture 4" descr="C:\Users\Aida\Desktop\elliot\2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3548" y="543861"/>
                  <a:ext cx="1307471" cy="100882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074655" y="400571"/>
                  <a:ext cx="453971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 algn="ctr" eaLnBrk="1" hangingPunct="1"/>
                  <a:r>
                    <a:rPr lang="en-US" sz="1000" b="1" dirty="0">
                      <a:solidFill>
                        <a:srgbClr val="002060"/>
                      </a:solidFill>
                      <a:latin typeface="Tahoma" pitchFamily="34" charset="0"/>
                    </a:rPr>
                    <a:t>POC</a:t>
                  </a:r>
                </a:p>
                <a:p>
                  <a:pPr algn="ctr" eaLnBrk="1" hangingPunct="1"/>
                  <a:endParaRPr lang="en-US" sz="1000" b="1" dirty="0">
                    <a:solidFill>
                      <a:srgbClr val="002060"/>
                    </a:solidFill>
                    <a:latin typeface="Tahoma" pitchFamily="34" charset="0"/>
                  </a:endParaRPr>
                </a:p>
                <a:p>
                  <a:pPr algn="ctr" eaLnBrk="1" hangingPunct="1"/>
                  <a:endParaRPr lang="en-US" sz="1000" b="1" dirty="0">
                    <a:solidFill>
                      <a:srgbClr val="002060"/>
                    </a:solidFill>
                    <a:latin typeface="Tahoma" pitchFamily="34" charset="0"/>
                  </a:endParaRPr>
                </a:p>
              </p:txBody>
            </p:sp>
            <p:grpSp>
              <p:nvGrpSpPr>
                <p:cNvPr id="2" name="Group 1">
                  <a:extLst>
                    <a:ext uri="{FF2B5EF4-FFF2-40B4-BE49-F238E27FC236}">
                      <a16:creationId xmlns="" xmlns:a16="http://schemas.microsoft.com/office/drawing/2014/main" id="{D07CCC93-1B08-4A00-B36F-E02A4EA0A7CA}"/>
                    </a:ext>
                  </a:extLst>
                </p:cNvPr>
                <p:cNvGrpSpPr/>
                <p:nvPr/>
              </p:nvGrpSpPr>
              <p:grpSpPr>
                <a:xfrm>
                  <a:off x="-906658" y="84422"/>
                  <a:ext cx="9942893" cy="5115089"/>
                  <a:chOff x="-906658" y="84422"/>
                  <a:chExt cx="9942893" cy="5115089"/>
                </a:xfrm>
              </p:grpSpPr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646489" y="84422"/>
                    <a:ext cx="2212543" cy="6511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s-DO" sz="10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37% del empaque retornable es recuperado por el consumidor</a:t>
                    </a:r>
                  </a:p>
                </p:txBody>
              </p:sp>
              <p:pic>
                <p:nvPicPr>
                  <p:cNvPr id="149" name="Picture 3" descr="C:\Users\Aida\Desktop\elliot\1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906658" y="1059582"/>
                    <a:ext cx="2648574" cy="204359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3393402" y="2803901"/>
                    <a:ext cx="2184321" cy="83198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s-DO" sz="10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48% de empaques retornables son recuperados por el suplidor</a:t>
                    </a:r>
                  </a:p>
                </p:txBody>
              </p: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1116536" y="1716884"/>
                    <a:ext cx="1619778" cy="4340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200" b="1">
                        <a:solidFill>
                          <a:schemeClr val="tx2">
                            <a:lumMod val="50000"/>
                          </a:schemeClr>
                        </a:solidFill>
                      </a:defRPr>
                    </a:lvl1pPr>
                  </a:lstStyle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kumimoji="1" lang="es-DO" sz="900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85%  ventas recuperadas por CND</a:t>
                    </a:r>
                  </a:p>
                </p:txBody>
              </p:sp>
              <p:grpSp>
                <p:nvGrpSpPr>
                  <p:cNvPr id="66" name="114 Grupo"/>
                  <p:cNvGrpSpPr/>
                  <p:nvPr/>
                </p:nvGrpSpPr>
                <p:grpSpPr>
                  <a:xfrm>
                    <a:off x="961555" y="3949132"/>
                    <a:ext cx="586109" cy="317877"/>
                    <a:chOff x="2756554" y="5691888"/>
                    <a:chExt cx="1637111" cy="887892"/>
                  </a:xfrm>
                </p:grpSpPr>
                <p:pic>
                  <p:nvPicPr>
                    <p:cNvPr id="67" name="Picture 16" descr="C:\Users\Aida\Desktop\elliot\1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440437" y="5691888"/>
                      <a:ext cx="953228" cy="7354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8" name="Picture 16" descr="C:\Users\Aida\Desktop\elliot\1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56554" y="5691888"/>
                      <a:ext cx="953228" cy="7354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69" name="Picture 16" descr="C:\Users\Aida\Desktop\elliot\10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63823" y="5844287"/>
                      <a:ext cx="953228" cy="735493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71" name="Picture 5" descr="C:\Users\Aida\Desktop\elliot\3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9762" b="30000"/>
                  <a:stretch/>
                </p:blipFill>
                <p:spPr bwMode="auto">
                  <a:xfrm>
                    <a:off x="6465719" y="720324"/>
                    <a:ext cx="2073922" cy="64389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2" name="Picture 6" descr="C:\Users\Aida\Desktop\elliot\4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9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7736" b="27871"/>
                  <a:stretch/>
                </p:blipFill>
                <p:spPr bwMode="auto">
                  <a:xfrm>
                    <a:off x="6877016" y="2174850"/>
                    <a:ext cx="1583155" cy="8289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4" name="Picture 9" descr="C:\Users\Aida\Desktop\elliot\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4028" b="33615"/>
                  <a:stretch/>
                </p:blipFill>
                <p:spPr bwMode="auto">
                  <a:xfrm>
                    <a:off x="6306414" y="4034088"/>
                    <a:ext cx="2729821" cy="89215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5" name="Picture 10" descr="C:\Users\Aida\Desktop\elliot\8.pn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69575" y="3291830"/>
                    <a:ext cx="1371600" cy="105830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6" name="Picture 2" descr="C:\Users\Aida\Desktop\elliot\15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89938" y="3457618"/>
                    <a:ext cx="1900040" cy="123351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77" name="Picture 3" descr="C:\Users\Aida\Desktop\elliot\1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3" cstate="screen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colorTemperature colorTemp="112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0264" t="17661" r="27286" b="14351"/>
                  <a:stretch/>
                </p:blipFill>
                <p:spPr bwMode="auto">
                  <a:xfrm>
                    <a:off x="611560" y="1583259"/>
                    <a:ext cx="707997" cy="73614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78" name="7 Rectángulo"/>
                  <p:cNvSpPr/>
                  <p:nvPr/>
                </p:nvSpPr>
                <p:spPr>
                  <a:xfrm>
                    <a:off x="635953" y="1778501"/>
                    <a:ext cx="64633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100000"/>
                      </a:spcAft>
                    </a:pPr>
                    <a:r>
                      <a:rPr lang="es-DO" b="1" dirty="0">
                        <a:solidFill>
                          <a:srgbClr val="002060"/>
                        </a:solidFill>
                        <a:latin typeface="+mj-lt"/>
                        <a:cs typeface="Arial" charset="0"/>
                      </a:rPr>
                      <a:t>85%</a:t>
                    </a:r>
                  </a:p>
                </p:txBody>
              </p:sp>
              <p:cxnSp>
                <p:nvCxnSpPr>
                  <p:cNvPr id="79" name="9 Conector recto"/>
                  <p:cNvCxnSpPr/>
                  <p:nvPr/>
                </p:nvCxnSpPr>
                <p:spPr>
                  <a:xfrm flipV="1">
                    <a:off x="952722" y="1048273"/>
                    <a:ext cx="4770" cy="504409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27 Conector recto"/>
                  <p:cNvCxnSpPr>
                    <a:endCxn id="70" idx="1"/>
                  </p:cNvCxnSpPr>
                  <p:nvPr/>
                </p:nvCxnSpPr>
                <p:spPr>
                  <a:xfrm flipV="1">
                    <a:off x="965558" y="1048272"/>
                    <a:ext cx="687990" cy="1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33 Conector recto"/>
                  <p:cNvCxnSpPr/>
                  <p:nvPr/>
                </p:nvCxnSpPr>
                <p:spPr>
                  <a:xfrm>
                    <a:off x="2915816" y="1037386"/>
                    <a:ext cx="1033948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39 Conector recto"/>
                  <p:cNvCxnSpPr>
                    <a:stCxn id="73" idx="3"/>
                    <a:endCxn id="71" idx="1"/>
                  </p:cNvCxnSpPr>
                  <p:nvPr/>
                </p:nvCxnSpPr>
                <p:spPr>
                  <a:xfrm flipV="1">
                    <a:off x="5510557" y="1042269"/>
                    <a:ext cx="955162" cy="6003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43 Conector recto"/>
                  <p:cNvCxnSpPr/>
                  <p:nvPr/>
                </p:nvCxnSpPr>
                <p:spPr>
                  <a:xfrm flipH="1">
                    <a:off x="7639371" y="1297378"/>
                    <a:ext cx="17826" cy="861341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48 Conector recto"/>
                  <p:cNvCxnSpPr>
                    <a:stCxn id="113" idx="2"/>
                  </p:cNvCxnSpPr>
                  <p:nvPr/>
                </p:nvCxnSpPr>
                <p:spPr>
                  <a:xfrm flipH="1">
                    <a:off x="7595833" y="3347572"/>
                    <a:ext cx="23792" cy="932207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51 Conector recto"/>
                  <p:cNvCxnSpPr>
                    <a:stCxn id="97" idx="0"/>
                  </p:cNvCxnSpPr>
                  <p:nvPr/>
                </p:nvCxnSpPr>
                <p:spPr>
                  <a:xfrm flipV="1">
                    <a:off x="962931" y="2231331"/>
                    <a:ext cx="2628" cy="1451598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53 Conector recto"/>
                  <p:cNvCxnSpPr/>
                  <p:nvPr/>
                </p:nvCxnSpPr>
                <p:spPr>
                  <a:xfrm flipH="1" flipV="1">
                    <a:off x="1412008" y="4156958"/>
                    <a:ext cx="571745" cy="9854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56 Conector recto"/>
                  <p:cNvCxnSpPr/>
                  <p:nvPr/>
                </p:nvCxnSpPr>
                <p:spPr>
                  <a:xfrm>
                    <a:off x="3707643" y="3884611"/>
                    <a:ext cx="1656445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59 Conector recto"/>
                  <p:cNvCxnSpPr/>
                  <p:nvPr/>
                </p:nvCxnSpPr>
                <p:spPr>
                  <a:xfrm flipV="1">
                    <a:off x="6465719" y="1303429"/>
                    <a:ext cx="0" cy="237950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oval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62 Conector recto"/>
                  <p:cNvCxnSpPr/>
                  <p:nvPr/>
                </p:nvCxnSpPr>
                <p:spPr>
                  <a:xfrm>
                    <a:off x="6487043" y="2715766"/>
                    <a:ext cx="411745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44 Grupo"/>
                  <p:cNvGrpSpPr/>
                  <p:nvPr/>
                </p:nvGrpSpPr>
                <p:grpSpPr>
                  <a:xfrm>
                    <a:off x="4211960" y="3579862"/>
                    <a:ext cx="586189" cy="609497"/>
                    <a:chOff x="4519211" y="3766182"/>
                    <a:chExt cx="707997" cy="736148"/>
                  </a:xfrm>
                </p:grpSpPr>
                <p:pic>
                  <p:nvPicPr>
                    <p:cNvPr id="91" name="Picture 3" descr="C:\Users\Aida\Desktop\elliot\17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5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264" t="17661" r="27286" b="14351"/>
                    <a:stretch/>
                  </p:blipFill>
                  <p:spPr bwMode="auto">
                    <a:xfrm>
                      <a:off x="4519211" y="3766182"/>
                      <a:ext cx="707997" cy="7361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92" name="88 Rectángulo"/>
                    <p:cNvSpPr/>
                    <p:nvPr/>
                  </p:nvSpPr>
                  <p:spPr>
                    <a:xfrm>
                      <a:off x="4545257" y="3942473"/>
                      <a:ext cx="656726" cy="3717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100000"/>
                        </a:spcAft>
                      </a:pPr>
                      <a:r>
                        <a:rPr lang="es-DO" sz="1400" b="1" dirty="0">
                          <a:solidFill>
                            <a:srgbClr val="002060"/>
                          </a:solidFill>
                          <a:latin typeface="+mj-lt"/>
                          <a:cs typeface="Arial" charset="0"/>
                        </a:rPr>
                        <a:t>48%</a:t>
                      </a:r>
                    </a:p>
                  </p:txBody>
                </p:sp>
              </p:grpSp>
              <p:grpSp>
                <p:nvGrpSpPr>
                  <p:cNvPr id="93" name="95 Grupo"/>
                  <p:cNvGrpSpPr/>
                  <p:nvPr/>
                </p:nvGrpSpPr>
                <p:grpSpPr>
                  <a:xfrm>
                    <a:off x="3164796" y="754833"/>
                    <a:ext cx="586189" cy="609497"/>
                    <a:chOff x="4519211" y="3766182"/>
                    <a:chExt cx="707997" cy="736148"/>
                  </a:xfrm>
                </p:grpSpPr>
                <p:pic>
                  <p:nvPicPr>
                    <p:cNvPr id="94" name="Picture 3" descr="C:\Users\Aida\Desktop\elliot\17.pn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15" cstate="screen">
                      <a:extLst>
                        <a:ext uri="{BEBA8EAE-BF5A-486C-A8C5-ECC9F3942E4B}">
                          <a14:imgProps xmlns:a14="http://schemas.microsoft.com/office/drawing/2010/main">
                            <a14:imgLayer r:embed="rId16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0264" t="17661" r="27286" b="14351"/>
                    <a:stretch/>
                  </p:blipFill>
                  <p:spPr bwMode="auto">
                    <a:xfrm>
                      <a:off x="4519211" y="3766182"/>
                      <a:ext cx="707997" cy="7361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95" name="97 Rectángulo"/>
                    <p:cNvSpPr/>
                    <p:nvPr/>
                  </p:nvSpPr>
                  <p:spPr>
                    <a:xfrm>
                      <a:off x="4549795" y="3944086"/>
                      <a:ext cx="656726" cy="3717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100000"/>
                        </a:spcAft>
                      </a:pPr>
                      <a:r>
                        <a:rPr lang="es-DO" sz="1400" b="1" dirty="0">
                          <a:solidFill>
                            <a:srgbClr val="002060"/>
                          </a:solidFill>
                          <a:latin typeface="+mj-lt"/>
                          <a:cs typeface="Arial" charset="0"/>
                        </a:rPr>
                        <a:t>37%</a:t>
                      </a:r>
                    </a:p>
                  </p:txBody>
                </p:sp>
              </p:grpSp>
              <p:sp>
                <p:nvSpPr>
                  <p:cNvPr id="96" name="47 Rectángulo"/>
                  <p:cNvSpPr/>
                  <p:nvPr/>
                </p:nvSpPr>
                <p:spPr>
                  <a:xfrm>
                    <a:off x="1898030" y="603855"/>
                    <a:ext cx="772969" cy="25391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05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(57,103)</a:t>
                    </a:r>
                  </a:p>
                </p:txBody>
              </p:sp>
              <p:cxnSp>
                <p:nvCxnSpPr>
                  <p:cNvPr id="98" name="118 Conector recto"/>
                  <p:cNvCxnSpPr/>
                  <p:nvPr/>
                </p:nvCxnSpPr>
                <p:spPr>
                  <a:xfrm flipV="1">
                    <a:off x="1398442" y="3508917"/>
                    <a:ext cx="13566" cy="41679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120 Conector recto"/>
                  <p:cNvCxnSpPr/>
                  <p:nvPr/>
                </p:nvCxnSpPr>
                <p:spPr>
                  <a:xfrm flipH="1" flipV="1">
                    <a:off x="2016411" y="2342689"/>
                    <a:ext cx="857" cy="349973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122 Conector recto"/>
                  <p:cNvCxnSpPr/>
                  <p:nvPr/>
                </p:nvCxnSpPr>
                <p:spPr>
                  <a:xfrm flipH="1">
                    <a:off x="989606" y="2342689"/>
                    <a:ext cx="1032459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128 Conector recto"/>
                  <p:cNvCxnSpPr/>
                  <p:nvPr/>
                </p:nvCxnSpPr>
                <p:spPr>
                  <a:xfrm flipH="1">
                    <a:off x="1395757" y="3496968"/>
                    <a:ext cx="1143002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136 Conector recto"/>
                  <p:cNvCxnSpPr/>
                  <p:nvPr/>
                </p:nvCxnSpPr>
                <p:spPr>
                  <a:xfrm flipH="1" flipV="1">
                    <a:off x="2538759" y="3508917"/>
                    <a:ext cx="1" cy="159374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03" name="Picture 6" descr="C:\Users\Guest\AppData\Local\Microsoft\Windows\Temporary Internet Files\Content.IE5\7K1C1H5Y\MC910216326[1].png"/>
                  <p:cNvPicPr>
                    <a:picLocks noChangeAspect="1" noChangeArrowheads="1"/>
                  </p:cNvPicPr>
                  <p:nvPr/>
                </p:nvPicPr>
                <p:blipFill>
                  <a:blip r:embed="rId17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40302" y="3357146"/>
                    <a:ext cx="219554" cy="30354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4" name="Picture 2" descr="C:\Users\Aida\Desktop\Deskopt\trabajitos\elliot\Untitled-1.png"/>
                  <p:cNvPicPr>
                    <a:picLocks noChangeAspect="1" noChangeArrowheads="1"/>
                  </p:cNvPicPr>
                  <p:nvPr/>
                </p:nvPicPr>
                <p:blipFill>
                  <a:blip r:embed="rId18" cstate="screen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74409" y="2692662"/>
                    <a:ext cx="1820401" cy="48111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7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8710" y="4330000"/>
                    <a:ext cx="1075524" cy="271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Recolectores</a:t>
                    </a:r>
                  </a:p>
                </p:txBody>
              </p:sp>
              <p:sp>
                <p:nvSpPr>
                  <p:cNvPr id="108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3552" y="3277022"/>
                    <a:ext cx="1368425" cy="271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eaLnBrk="1" hangingPunct="1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Relleno</a:t>
                    </a:r>
                    <a:endParaRPr lang="en-US" sz="900" u="sng" dirty="0">
                      <a:solidFill>
                        <a:srgbClr val="002060"/>
                      </a:solidFill>
                      <a:latin typeface="Trebuchet MS" pitchFamily="34" charset="0"/>
                    </a:endParaRPr>
                  </a:p>
                </p:txBody>
              </p:sp>
              <p:sp>
                <p:nvSpPr>
                  <p:cNvPr id="109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57354" y="4454843"/>
                    <a:ext cx="1826085" cy="434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Dealer </a:t>
                    </a:r>
                    <a:r>
                      <a:rPr lang="en-US" sz="900" b="1" dirty="0" err="1">
                        <a:solidFill>
                          <a:srgbClr val="002060"/>
                        </a:solidFill>
                        <a:latin typeface="Tahoma" pitchFamily="34" charset="0"/>
                      </a:rPr>
                      <a:t>Botellero</a:t>
                    </a:r>
                    <a:endParaRPr lang="en-US" sz="900" b="1" dirty="0">
                      <a:solidFill>
                        <a:srgbClr val="002060"/>
                      </a:solidFill>
                      <a:latin typeface="Tahoma" pitchFamily="34" charset="0"/>
                    </a:endParaRP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(530)</a:t>
                    </a:r>
                  </a:p>
                </p:txBody>
              </p:sp>
              <p:sp>
                <p:nvSpPr>
                  <p:cNvPr id="110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3642" y="1244349"/>
                    <a:ext cx="1042273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Delivery Route</a:t>
                    </a: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(300)</a:t>
                    </a:r>
                  </a:p>
                </p:txBody>
              </p:sp>
              <p:sp>
                <p:nvSpPr>
                  <p:cNvPr id="11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5945" y="4112381"/>
                    <a:ext cx="1748421" cy="434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 err="1">
                        <a:solidFill>
                          <a:srgbClr val="002060"/>
                        </a:solidFill>
                        <a:latin typeface="Tahoma" pitchFamily="34" charset="0"/>
                      </a:rPr>
                      <a:t>Reversa</a:t>
                    </a:r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  Ruta logistica</a:t>
                    </a: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(36)</a:t>
                    </a:r>
                  </a:p>
                </p:txBody>
              </p:sp>
              <p:sp>
                <p:nvSpPr>
                  <p:cNvPr id="11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72625" y="393212"/>
                    <a:ext cx="2204433" cy="434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Centro de </a:t>
                    </a:r>
                    <a:r>
                      <a:rPr lang="es-DO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distribución</a:t>
                    </a:r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 directo</a:t>
                    </a: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(11)</a:t>
                    </a:r>
                  </a:p>
                </p:txBody>
              </p:sp>
              <p:sp>
                <p:nvSpPr>
                  <p:cNvPr id="113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44688" y="2913492"/>
                    <a:ext cx="1349873" cy="434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Almacen </a:t>
                    </a:r>
                    <a:r>
                      <a:rPr lang="en-US" sz="900" b="1" dirty="0" err="1">
                        <a:solidFill>
                          <a:srgbClr val="002060"/>
                        </a:solidFill>
                        <a:latin typeface="Tahoma" pitchFamily="34" charset="0"/>
                      </a:rPr>
                      <a:t>Externo</a:t>
                    </a:r>
                    <a:endParaRPr lang="en-US" sz="900" b="1" dirty="0">
                      <a:solidFill>
                        <a:srgbClr val="002060"/>
                      </a:solidFill>
                      <a:latin typeface="Tahoma" pitchFamily="34" charset="0"/>
                    </a:endParaRP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(2)</a:t>
                    </a:r>
                  </a:p>
                </p:txBody>
              </p:sp>
              <p:sp>
                <p:nvSpPr>
                  <p:cNvPr id="114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65719" y="4765431"/>
                    <a:ext cx="2469942" cy="434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CND &amp; HN (Planta de </a:t>
                    </a:r>
                    <a:r>
                      <a:rPr lang="en-US" sz="900" b="1" dirty="0" err="1">
                        <a:solidFill>
                          <a:srgbClr val="002060"/>
                        </a:solidFill>
                        <a:latin typeface="Tahoma" pitchFamily="34" charset="0"/>
                      </a:rPr>
                      <a:t>producci</a:t>
                    </a:r>
                    <a:r>
                      <a:rPr lang="es-DO" sz="900" b="1" dirty="0" err="1">
                        <a:solidFill>
                          <a:srgbClr val="002060"/>
                        </a:solidFill>
                        <a:latin typeface="Tahoma" pitchFamily="34" charset="0"/>
                      </a:rPr>
                      <a:t>ón</a:t>
                    </a:r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)</a:t>
                    </a:r>
                  </a:p>
                  <a:p>
                    <a:pPr algn="ctr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(2)</a:t>
                    </a: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1983753" y="2304878"/>
                    <a:ext cx="4236025" cy="3074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DO" sz="1100" b="1" dirty="0">
                        <a:solidFill>
                          <a:srgbClr val="FFC000"/>
                        </a:solidFill>
                      </a:rPr>
                      <a:t>Restante  (100% - 85%</a:t>
                    </a:r>
                    <a:r>
                      <a:rPr lang="es-DO" sz="11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 </a:t>
                    </a:r>
                    <a:r>
                      <a:rPr lang="es-DO" sz="1000" b="1" dirty="0">
                        <a:solidFill>
                          <a:srgbClr val="FF0000"/>
                        </a:solidFill>
                      </a:rPr>
                      <a:t>=  </a:t>
                    </a:r>
                    <a:r>
                      <a:rPr lang="es-DO" sz="1100" b="1" dirty="0">
                        <a:solidFill>
                          <a:srgbClr val="FF0000"/>
                        </a:solidFill>
                      </a:rPr>
                      <a:t>15% (Perdida de </a:t>
                    </a:r>
                    <a:r>
                      <a:rPr lang="es-DO" sz="1100" b="1" dirty="0" smtClean="0">
                        <a:solidFill>
                          <a:srgbClr val="FF0000"/>
                        </a:solidFill>
                      </a:rPr>
                      <a:t>Mercado</a:t>
                    </a:r>
                    <a:r>
                      <a:rPr lang="es-DO" sz="1100" b="1" dirty="0">
                        <a:solidFill>
                          <a:srgbClr val="FF0000"/>
                        </a:solidFill>
                      </a:rPr>
                      <a:t>)  </a:t>
                    </a:r>
                  </a:p>
                </p:txBody>
              </p:sp>
              <p:sp>
                <p:nvSpPr>
                  <p:cNvPr id="15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0567" y="2927595"/>
                    <a:ext cx="1826085" cy="271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defPPr>
                      <a:defRPr lang="es-ES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/>
                    <a:r>
                      <a:rPr lang="en-US" sz="900" b="1" dirty="0">
                        <a:solidFill>
                          <a:srgbClr val="002060"/>
                        </a:solidFill>
                        <a:latin typeface="Tahoma" pitchFamily="34" charset="0"/>
                      </a:rPr>
                      <a:t>Consumidores</a:t>
                    </a:r>
                  </a:p>
                </p:txBody>
              </p:sp>
              <p:cxnSp>
                <p:nvCxnSpPr>
                  <p:cNvPr id="155" name="43 Conector recto"/>
                  <p:cNvCxnSpPr/>
                  <p:nvPr/>
                </p:nvCxnSpPr>
                <p:spPr>
                  <a:xfrm flipH="1">
                    <a:off x="8595922" y="987574"/>
                    <a:ext cx="98360" cy="3279435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128 Conector recto"/>
                  <p:cNvCxnSpPr/>
                  <p:nvPr/>
                </p:nvCxnSpPr>
                <p:spPr>
                  <a:xfrm flipH="1">
                    <a:off x="8517869" y="987574"/>
                    <a:ext cx="176413" cy="0"/>
                  </a:xfrm>
                  <a:prstGeom prst="line">
                    <a:avLst/>
                  </a:prstGeom>
                  <a:ln w="12700">
                    <a:solidFill>
                      <a:srgbClr val="FFCC00"/>
                    </a:solidFill>
                    <a:prstDash val="dash"/>
                  </a:ln>
                </p:spPr>
                <p:style>
                  <a:lnRef idx="1">
                    <a:schemeClr val="accent6"/>
                  </a:lnRef>
                  <a:fillRef idx="0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9EA31389-D42F-4A58-A823-846DD28B0D19}"/>
              </a:ext>
            </a:extLst>
          </p:cNvPr>
          <p:cNvSpPr/>
          <p:nvPr/>
        </p:nvSpPr>
        <p:spPr>
          <a:xfrm>
            <a:off x="384305" y="272666"/>
            <a:ext cx="3176144" cy="446745"/>
          </a:xfrm>
          <a:prstGeom prst="roundRect">
            <a:avLst/>
          </a:prstGeom>
          <a:noFill/>
          <a:ln>
            <a:solidFill>
              <a:srgbClr val="F39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>
            <a:extLst>
              <a:ext uri="{FF2B5EF4-FFF2-40B4-BE49-F238E27FC236}">
                <a16:creationId xmlns="" xmlns:a16="http://schemas.microsoft.com/office/drawing/2014/main" id="{6B701393-FDF6-4D14-9FA5-831DAAD3D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44750"/>
          <a:stretch/>
        </p:blipFill>
        <p:spPr bwMode="auto">
          <a:xfrm>
            <a:off x="-1" y="2189697"/>
            <a:ext cx="9144000" cy="29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DA7E8C5-9BC8-4C56-BE76-518410B23AFB}"/>
              </a:ext>
            </a:extLst>
          </p:cNvPr>
          <p:cNvSpPr/>
          <p:nvPr/>
        </p:nvSpPr>
        <p:spPr>
          <a:xfrm>
            <a:off x="0" y="2189697"/>
            <a:ext cx="9144000" cy="7641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43947" y="2381947"/>
            <a:ext cx="7214533" cy="37960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PROGRAMA DE EXCELENCIA BOTELLEROS</a:t>
            </a:r>
            <a:endParaRPr lang="es-DO" sz="2800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4" y="548259"/>
            <a:ext cx="1259152" cy="4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3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C36800D0-6D80-4D4B-86A9-987C9756D518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71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18332" y="836934"/>
            <a:ext cx="2056525" cy="39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eaLnBrk="0" hangingPunct="0">
              <a:defRPr sz="4400" b="1">
                <a:solidFill>
                  <a:srgbClr val="008000"/>
                </a:solidFill>
                <a:latin typeface="Britannic Bold" pitchFamily="34" charset="0"/>
                <a:ea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es-DO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ranklin Gothic Medium"/>
              </a:rPr>
              <a:t>O</a:t>
            </a:r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ranklin Gothic Medium"/>
              </a:rPr>
              <a:t>BJETIVOS:</a:t>
            </a:r>
            <a:endParaRPr lang="es-DO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  <a:sym typeface="Franklin Gothic Medium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20642" y="1359018"/>
            <a:ext cx="3703132" cy="286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Mejorar la calidad de vida de los botelleros.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Minimizar riesgos en sus operaciones.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Aumentar la rentabilidad de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sus negocios.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Optimizar el entorno laboral, operacional y logístico.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Mejorar el medio ambiente reduciendo la rotación de nuestras botellas.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Maximizar la calidad de nuestras botellas.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Franklin Gothic Medium"/>
              <a:cs typeface="Calibri" panose="020F0502020204030204" pitchFamily="34" charset="0"/>
              <a:sym typeface="Franklin Gothic Medium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80" y="1367407"/>
            <a:ext cx="3968189" cy="204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A01DD8F5-3BBB-4179-B7E8-3850B478378C}"/>
              </a:ext>
            </a:extLst>
          </p:cNvPr>
          <p:cNvSpPr/>
          <p:nvPr/>
        </p:nvSpPr>
        <p:spPr>
          <a:xfrm>
            <a:off x="5101554" y="776068"/>
            <a:ext cx="1500582" cy="510320"/>
          </a:xfrm>
          <a:prstGeom prst="roundRect">
            <a:avLst/>
          </a:prstGeom>
          <a:noFill/>
          <a:ln>
            <a:solidFill>
              <a:srgbClr val="F39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66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AB32470-7CF5-4DE3-9B9D-AC561FC95AC5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71A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CB8D89-F4BE-416A-94B7-30C39B0394CA}"/>
              </a:ext>
            </a:extLst>
          </p:cNvPr>
          <p:cNvSpPr/>
          <p:nvPr/>
        </p:nvSpPr>
        <p:spPr>
          <a:xfrm>
            <a:off x="5216754" y="1287796"/>
            <a:ext cx="2975405" cy="329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Entrenamientos.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Evaluaciones.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Incentivos.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Entrega de Kits para Botelleros + EPI’s (Equipos de Protección Individual).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Tour a nuestra Cervecería – Procesos de Producción y Refugo.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Reconocimientos y premios.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s-DO" sz="1400" dirty="0">
              <a:solidFill>
                <a:schemeClr val="bg1"/>
              </a:solidFill>
              <a:latin typeface="Calibri" panose="020F0502020204030204" pitchFamily="34" charset="0"/>
              <a:ea typeface="Franklin Gothic Medium"/>
              <a:cs typeface="Calibri" panose="020F0502020204030204" pitchFamily="34" charset="0"/>
              <a:sym typeface="Franklin Gothic Medium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AFDE5DAE-0087-47D3-ADC5-3CCEB556A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0584" y="725734"/>
            <a:ext cx="3567743" cy="44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eaLnBrk="0" hangingPunct="0">
              <a:defRPr sz="4400" b="1">
                <a:solidFill>
                  <a:srgbClr val="008000"/>
                </a:solidFill>
                <a:latin typeface="Britannic Bold" pitchFamily="34" charset="0"/>
                <a:ea typeface="Franklin Gothic Medium"/>
                <a:cs typeface="Franklin Gothic Medium"/>
              </a:defRPr>
            </a:lvl1pPr>
          </a:lstStyle>
          <a:p>
            <a:pPr>
              <a:defRPr/>
            </a:pPr>
            <a:r>
              <a:rPr lang="es-DO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ranklin Gothic Medium"/>
              </a:rPr>
              <a:t>¿DE QUÉ SE COMPONE?</a:t>
            </a:r>
            <a:endParaRPr lang="en-US" sz="1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  <a:sym typeface="Franklin Gothic Medium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2A64888B-1CE4-42E2-9723-6B4265846736}"/>
              </a:ext>
            </a:extLst>
          </p:cNvPr>
          <p:cNvGrpSpPr/>
          <p:nvPr/>
        </p:nvGrpSpPr>
        <p:grpSpPr>
          <a:xfrm>
            <a:off x="222244" y="1454792"/>
            <a:ext cx="2220688" cy="2493491"/>
            <a:chOff x="380363" y="823335"/>
            <a:chExt cx="2220688" cy="2493491"/>
          </a:xfrm>
        </p:grpSpPr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62881919-1ACC-4618-971B-07994DC4D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144" y="2960307"/>
              <a:ext cx="1715907" cy="3565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800" dirty="0">
                  <a:latin typeface="Calibri" panose="020F0502020204030204" pitchFamily="34" charset="0"/>
                  <a:ea typeface="Franklin Gothic Medium"/>
                  <a:cs typeface="Calibri" panose="020F0502020204030204" pitchFamily="34" charset="0"/>
                  <a:sym typeface="Franklin Gothic Medium"/>
                </a:rPr>
                <a:t>Kit para Botelleros</a:t>
              </a:r>
            </a:p>
          </p:txBody>
        </p:sp>
        <p:pic>
          <p:nvPicPr>
            <p:cNvPr id="7" name="Picture 2">
              <a:extLst>
                <a:ext uri="{FF2B5EF4-FFF2-40B4-BE49-F238E27FC236}">
                  <a16:creationId xmlns="" xmlns:a16="http://schemas.microsoft.com/office/drawing/2014/main" id="{6564AE1D-8EC5-42FF-861F-50713BEE9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80363" y="823335"/>
              <a:ext cx="1049386" cy="947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>
              <a:extLst>
                <a:ext uri="{FF2B5EF4-FFF2-40B4-BE49-F238E27FC236}">
                  <a16:creationId xmlns="" xmlns:a16="http://schemas.microsoft.com/office/drawing/2014/main" id="{602D821C-3A7F-4B96-8747-A700989E4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3435" y="1991979"/>
              <a:ext cx="403242" cy="3596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Resultado de imagen para sumarelectric.com.do calzado">
              <a:extLst>
                <a:ext uri="{FF2B5EF4-FFF2-40B4-BE49-F238E27FC236}">
                  <a16:creationId xmlns="" xmlns:a16="http://schemas.microsoft.com/office/drawing/2014/main" id="{861978E4-1566-4AF4-B604-9955502E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71" y="2399562"/>
              <a:ext cx="682035" cy="543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Imagen relacionada">
              <a:extLst>
                <a:ext uri="{FF2B5EF4-FFF2-40B4-BE49-F238E27FC236}">
                  <a16:creationId xmlns="" xmlns:a16="http://schemas.microsoft.com/office/drawing/2014/main" id="{C4A03E59-D1F8-403A-870F-21694A1EF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74323" y="1415117"/>
              <a:ext cx="737550" cy="545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Resultado de imagen para lentes de seguridad.png">
              <a:extLst>
                <a:ext uri="{FF2B5EF4-FFF2-40B4-BE49-F238E27FC236}">
                  <a16:creationId xmlns="" xmlns:a16="http://schemas.microsoft.com/office/drawing/2014/main" id="{7A918677-0A1A-4766-9ADC-A8F24ABEB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88555" y="2171803"/>
              <a:ext cx="648819" cy="210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9FEA500-5ED1-4109-9CFE-DEDEDF4443AB}"/>
              </a:ext>
            </a:extLst>
          </p:cNvPr>
          <p:cNvSpPr txBox="1"/>
          <p:nvPr/>
        </p:nvSpPr>
        <p:spPr>
          <a:xfrm>
            <a:off x="2284429" y="2447430"/>
            <a:ext cx="1888915" cy="2154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Taller PEB</a:t>
            </a:r>
            <a:endParaRPr lang="es-ES" sz="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3" descr="C:\Users\BHerrera\Downloads\PHOTO-2018-09-04-11-13-12.jpg">
            <a:extLst>
              <a:ext uri="{FF2B5EF4-FFF2-40B4-BE49-F238E27FC236}">
                <a16:creationId xmlns="" xmlns:a16="http://schemas.microsoft.com/office/drawing/2014/main" id="{DDA66B26-C2AA-4E19-9195-C113D936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99" y="1378009"/>
            <a:ext cx="1888914" cy="106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BHerrera\Downloads\IMG-20180911-WA0020.jpg">
            <a:extLst>
              <a:ext uri="{FF2B5EF4-FFF2-40B4-BE49-F238E27FC236}">
                <a16:creationId xmlns="" xmlns:a16="http://schemas.microsoft.com/office/drawing/2014/main" id="{B40294E1-0B0D-469E-AD57-D8E6B6E7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086" y="2748775"/>
            <a:ext cx="1885948" cy="107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D582EF9-5ED7-4DA3-B386-684FF161FAE3}"/>
              </a:ext>
            </a:extLst>
          </p:cNvPr>
          <p:cNvSpPr txBox="1"/>
          <p:nvPr/>
        </p:nvSpPr>
        <p:spPr>
          <a:xfrm>
            <a:off x="2292273" y="3823853"/>
            <a:ext cx="1885950" cy="21544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Entrega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800" dirty="0" err="1">
                <a:latin typeface="Calibri" panose="020F0502020204030204" pitchFamily="34" charset="0"/>
                <a:cs typeface="Calibri" panose="020F0502020204030204" pitchFamily="34" charset="0"/>
              </a:rPr>
              <a:t>Uniformes</a:t>
            </a:r>
            <a:endParaRPr lang="es-ES" sz="800" dirty="0">
              <a:solidFill>
                <a:srgbClr val="4040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28919638-25BB-4260-846A-4C384ADE9210}"/>
              </a:ext>
            </a:extLst>
          </p:cNvPr>
          <p:cNvSpPr/>
          <p:nvPr/>
        </p:nvSpPr>
        <p:spPr>
          <a:xfrm>
            <a:off x="4823670" y="725734"/>
            <a:ext cx="2894202" cy="446745"/>
          </a:xfrm>
          <a:prstGeom prst="roundRect">
            <a:avLst/>
          </a:prstGeom>
          <a:noFill/>
          <a:ln>
            <a:solidFill>
              <a:srgbClr val="F39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38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7219" y="1398661"/>
            <a:ext cx="3017520" cy="2854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DO" sz="1100" b="1" i="1" dirty="0"/>
              <a:t>Características: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En la primera venta se introduce las botellas 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Las Cantidades de Botellas vendidas son iguales a la cantidad que retorna.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Cobro los faltantes contra la entrega.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No Aplican las Notas de Crédito.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Solo Aplica para las ventas de Refrescos.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s-DO" sz="1100" i="1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s-DO" sz="1100" i="1" dirty="0"/>
          </a:p>
        </p:txBody>
      </p:sp>
      <p:sp>
        <p:nvSpPr>
          <p:cNvPr id="20" name="Rounded Rectangle 19"/>
          <p:cNvSpPr/>
          <p:nvPr/>
        </p:nvSpPr>
        <p:spPr>
          <a:xfrm>
            <a:off x="1027661" y="380124"/>
            <a:ext cx="7290259" cy="38415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232" y="1130851"/>
            <a:ext cx="2286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DO" sz="1400" dirty="0">
                <a:solidFill>
                  <a:srgbClr val="671A13"/>
                </a:solidFill>
              </a:rPr>
              <a:t>Botellas Refrescos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136440" y="1348327"/>
            <a:ext cx="2815936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DO" sz="1100" b="1" i="1" dirty="0"/>
              <a:t>Características: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Tienen un tratamiento de Activo de Giro.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Tanto Comercial, Contable y Físicamente se tratan como Activos Fijos.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Se efectúa un deposito al momento de la entrega sobre el Huacal.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Se aplican </a:t>
            </a:r>
            <a:r>
              <a:rPr lang="es-DO" sz="1100" i="1" dirty="0" err="1" smtClean="0"/>
              <a:t>devolucion</a:t>
            </a:r>
            <a:r>
              <a:rPr lang="es-DO" sz="1100" i="1" dirty="0" smtClean="0"/>
              <a:t> </a:t>
            </a:r>
            <a:r>
              <a:rPr lang="es-DO" sz="1100" i="1" dirty="0"/>
              <a:t>para la recepción de los mismos.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s-DO" sz="11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48429" y="1551973"/>
            <a:ext cx="2761901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DO" sz="1100" b="1" i="1" dirty="0"/>
              <a:t>Características: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No tienen que ser iguales las cantidades de Botellas vendidas contra la cantidad que retorna.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Los envases los recompramos mediante notas de Crédito.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Se Recompran Cajas completas.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s-DO" sz="1100" i="1" dirty="0"/>
              <a:t>Aplica para Cerveza y Maltas</a:t>
            </a:r>
          </a:p>
          <a:p>
            <a:pPr marL="285750" indent="-285750">
              <a:buFont typeface="Wingdings" pitchFamily="2" charset="2"/>
              <a:buChar char="Ø"/>
            </a:pPr>
            <a:endParaRPr lang="es-DO" sz="1200" i="1" dirty="0"/>
          </a:p>
          <a:p>
            <a:pPr marL="285750" indent="-285750">
              <a:buFont typeface="Wingdings" pitchFamily="2" charset="2"/>
              <a:buChar char="Ø"/>
            </a:pPr>
            <a:endParaRPr lang="es-DO" sz="1200" i="1" dirty="0"/>
          </a:p>
          <a:p>
            <a:pPr marL="285750" indent="-285750">
              <a:buFont typeface="Wingdings" pitchFamily="2" charset="2"/>
              <a:buChar char="Ø"/>
            </a:pPr>
            <a:endParaRPr lang="es-DO" sz="12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77310" y="1089888"/>
            <a:ext cx="2286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DO" sz="1600" dirty="0">
                <a:solidFill>
                  <a:srgbClr val="671A13"/>
                </a:solidFill>
              </a:rPr>
              <a:t>Huacales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48429" y="1047889"/>
            <a:ext cx="2286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algn="l"/>
            <a:r>
              <a:rPr lang="es-DO" sz="1400" dirty="0">
                <a:solidFill>
                  <a:srgbClr val="671A13"/>
                </a:solidFill>
              </a:rPr>
              <a:t>Botellas </a:t>
            </a:r>
          </a:p>
          <a:p>
            <a:pPr algn="l"/>
            <a:r>
              <a:rPr lang="es-DO" sz="1400" dirty="0">
                <a:solidFill>
                  <a:srgbClr val="671A13"/>
                </a:solidFill>
              </a:rPr>
              <a:t>Cerveza &amp; Malta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62896" y="363353"/>
            <a:ext cx="8274050" cy="342881"/>
          </a:xfrm>
          <a:prstGeom prst="rect">
            <a:avLst/>
          </a:prstGeom>
        </p:spPr>
        <p:txBody>
          <a:bodyPr/>
          <a:lstStyle>
            <a:lvl1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2pPr>
            <a:lvl3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3pPr>
            <a:lvl4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4pPr>
            <a:lvl5pPr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5pPr>
            <a:lvl6pPr marL="377015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6pPr>
            <a:lvl7pPr marL="754088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7pPr>
            <a:lvl8pPr marL="1131081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8pPr>
            <a:lvl9pPr marL="1508114" algn="l" defTabSz="733107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Trebuchet MS" pitchFamily="34" charset="0"/>
                <a:cs typeface="Arial" charset="0"/>
              </a:defRPr>
            </a:lvl9pPr>
          </a:lstStyle>
          <a:p>
            <a:r>
              <a:rPr lang="es-DO">
                <a:latin typeface="Aharoni" panose="02010803020104030203" pitchFamily="2" charset="-79"/>
                <a:cs typeface="Aharoni" panose="02010803020104030203" pitchFamily="2" charset="-79"/>
              </a:rPr>
              <a:t>Modelo Comercial de Entrega (Productos Botella de Cristal)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8A2E777-849D-4EEE-966E-2774BE1FF5DF}" type="slidenum">
              <a:rPr lang="es-DO" smtClean="0"/>
              <a:t>7</a:t>
            </a:fld>
            <a:endParaRPr lang="es-DO"/>
          </a:p>
        </p:txBody>
      </p:sp>
      <p:pic>
        <p:nvPicPr>
          <p:cNvPr id="19" name="Picture 4" descr="Related image">
            <a:extLst>
              <a:ext uri="{FF2B5EF4-FFF2-40B4-BE49-F238E27FC236}">
                <a16:creationId xmlns="" xmlns:a16="http://schemas.microsoft.com/office/drawing/2014/main" id="{42E5BF58-2B71-40D6-964E-14F2568F8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5" b="80287"/>
          <a:stretch/>
        </p:blipFill>
        <p:spPr bwMode="auto">
          <a:xfrm>
            <a:off x="0" y="4355105"/>
            <a:ext cx="9144000" cy="7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17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39E1470-EE7D-4395-B770-EA637592D8F6}"/>
              </a:ext>
            </a:extLst>
          </p:cNvPr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671A13"/>
          </a:solidFill>
          <a:ln>
            <a:solidFill>
              <a:srgbClr val="671A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63662" y="695565"/>
            <a:ext cx="2262581" cy="148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eaLnBrk="0" hangingPunct="0">
              <a:defRPr sz="4400" b="1">
                <a:solidFill>
                  <a:srgbClr val="008000"/>
                </a:solidFill>
                <a:latin typeface="Britannic Bold" pitchFamily="34" charset="0"/>
                <a:ea typeface="Franklin Gothic Medium"/>
                <a:cs typeface="Franklin Gothic Medium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  <a:sym typeface="Franklin Gothic Medium"/>
              </a:rPr>
              <a:t>EVALUACIÓN CUATRIMESTRAL DEL CHECKLIST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34927"/>
              </p:ext>
            </p:extLst>
          </p:nvPr>
        </p:nvGraphicFramePr>
        <p:xfrm>
          <a:off x="5629490" y="3583041"/>
          <a:ext cx="2463506" cy="992465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192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71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6306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50" b="1" i="1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Calificación</a:t>
                      </a:r>
                      <a:endParaRPr lang="es-DO" sz="105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1" u="none" strike="noStrike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Incentivo</a:t>
                      </a:r>
                      <a:endParaRPr lang="en-US" sz="1050" b="1" i="1" u="none" strike="noStrike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5197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0 to 70</a:t>
                      </a:r>
                      <a:r>
                        <a:rPr lang="es-DO" sz="1000" b="1" i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pts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RD$ 0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987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71 to 80 pts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RD$ 0.5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687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81 to 90 pts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RD$ 1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2288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91 to 100 pts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000" b="1" i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RD$ 1.5</a:t>
                      </a:r>
                      <a:endParaRPr lang="es-DO" sz="1000" b="1" i="1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63662" y="2176254"/>
            <a:ext cx="3586885" cy="208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eaLnBrk="0" hangingPunct="0">
              <a:lnSpc>
                <a:spcPct val="150000"/>
              </a:lnSpc>
              <a:defRPr/>
            </a:pPr>
            <a:r>
              <a:rPr lang="es-DO" sz="1400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La evaluación cuatrimestral consiste en 18 preguntas  enlistadas en los pilares de: calidad, gente, gestión, productividad, seguridad, en el cual el botellero obtiene incentivos adicionales en base a su calificación: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es-DO" sz="1400" b="1" i="1" dirty="0">
                <a:solidFill>
                  <a:schemeClr val="bg1"/>
                </a:solidFill>
                <a:latin typeface="Calibri" panose="020F0502020204030204" pitchFamily="34" charset="0"/>
                <a:ea typeface="Franklin Gothic Medium"/>
                <a:cs typeface="Calibri" panose="020F0502020204030204" pitchFamily="34" charset="0"/>
                <a:sym typeface="Franklin Gothic Medium"/>
              </a:rPr>
              <a:t>(desde RD$0.5 a RD$1.5 por caja)</a:t>
            </a:r>
          </a:p>
          <a:p>
            <a:pPr marL="285750" indent="-285750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600" dirty="0">
              <a:solidFill>
                <a:schemeClr val="bg1"/>
              </a:solidFill>
              <a:latin typeface="Calibri" panose="020F0502020204030204" pitchFamily="34" charset="0"/>
              <a:ea typeface="Franklin Gothic Medium"/>
              <a:cs typeface="Calibri" panose="020F0502020204030204" pitchFamily="34" charset="0"/>
              <a:sym typeface="Franklin Gothic Medium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="" xmlns:a16="http://schemas.microsoft.com/office/drawing/2014/main" id="{ED786EFB-43E1-41FE-B964-A4DE95904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55" y="816227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AAB9EA8F-C5BA-4F38-B37F-E4AFD521A452}"/>
              </a:ext>
            </a:extLst>
          </p:cNvPr>
          <p:cNvSpPr/>
          <p:nvPr/>
        </p:nvSpPr>
        <p:spPr>
          <a:xfrm>
            <a:off x="263662" y="867977"/>
            <a:ext cx="1959421" cy="1128603"/>
          </a:xfrm>
          <a:prstGeom prst="roundRect">
            <a:avLst/>
          </a:prstGeom>
          <a:noFill/>
          <a:ln>
            <a:solidFill>
              <a:srgbClr val="F39C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Related image">
            <a:extLst>
              <a:ext uri="{FF2B5EF4-FFF2-40B4-BE49-F238E27FC236}">
                <a16:creationId xmlns="" xmlns:a16="http://schemas.microsoft.com/office/drawing/2014/main" id="{C33981E2-E9D5-4347-A438-2242849C6E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5" b="58432"/>
          <a:stretch/>
        </p:blipFill>
        <p:spPr bwMode="auto">
          <a:xfrm>
            <a:off x="0" y="75500"/>
            <a:ext cx="9144000" cy="6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8C9A2BF0-4D88-4111-A8FF-F858F2D21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97501"/>
              </p:ext>
            </p:extLst>
          </p:nvPr>
        </p:nvGraphicFramePr>
        <p:xfrm>
          <a:off x="997239" y="727665"/>
          <a:ext cx="7300524" cy="349759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042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186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4218">
                <a:tc>
                  <a:txBody>
                    <a:bodyPr/>
                    <a:lstStyle/>
                    <a:p>
                      <a:r>
                        <a:rPr lang="es-DO" sz="10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  <a:endParaRPr lang="es-DO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0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Renglón</a:t>
                      </a:r>
                      <a:endParaRPr lang="es-DO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0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Pregunta</a:t>
                      </a:r>
                      <a:endParaRPr lang="es-DO" sz="1050" b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883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Seguridad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conoce la importancia de los equipos de protección (EPI)?</a:t>
                      </a:r>
                    </a:p>
                    <a:p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4004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Seguridad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conoce los pasos a seguir en caso de situaciones especiales (huracanes, huelgas,  plan de acción , autoridades, representante de CND)?</a:t>
                      </a:r>
                    </a:p>
                    <a:p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263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Better World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tiene menores de edad (16 años) trabajando en su operación? (Pregunta eliminatoria)</a:t>
                      </a:r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509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Calidad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mantiene y entrega las botellas sin roturas, limpias por fuera y sin objetos en su interior (papel, plástico..)?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Productividad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¿El botellero esta al día con el inventario de huacales asignados bajo contrato por la compañía?</a:t>
                      </a:r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Gestión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tiene las botellas organizadas por tamaño y color?</a:t>
                      </a:r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DO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Gestión</a:t>
                      </a:r>
                      <a:endParaRPr lang="es-DO" sz="11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¿El botellero mantiene y entrega los huacales limpios y organizados por tipo?</a:t>
                      </a:r>
                      <a:endParaRPr lang="es-DO" sz="11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9EE5AFD-61F9-4958-ADCA-248512C1F53B}"/>
              </a:ext>
            </a:extLst>
          </p:cNvPr>
          <p:cNvSpPr/>
          <p:nvPr/>
        </p:nvSpPr>
        <p:spPr>
          <a:xfrm>
            <a:off x="754483" y="545285"/>
            <a:ext cx="7785510" cy="38621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403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BIinBev_4x3_v1">
  <a:themeElements>
    <a:clrScheme name="ABI">
      <a:dk1>
        <a:sysClr val="windowText" lastClr="000000"/>
      </a:dk1>
      <a:lt1>
        <a:sysClr val="window" lastClr="FFFFFF"/>
      </a:lt1>
      <a:dk2>
        <a:srgbClr val="C00000"/>
      </a:dk2>
      <a:lt2>
        <a:srgbClr val="45120F"/>
      </a:lt2>
      <a:accent1>
        <a:srgbClr val="F39C1F"/>
      </a:accent1>
      <a:accent2>
        <a:srgbClr val="DA5926"/>
      </a:accent2>
      <a:accent3>
        <a:srgbClr val="C33827"/>
      </a:accent3>
      <a:accent4>
        <a:srgbClr val="89231A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ABIinBev_4x3_v1</Template>
  <TotalTime>7844</TotalTime>
  <Words>841</Words>
  <Application>Microsoft Office PowerPoint</Application>
  <PresentationFormat>On-screen Show (16:9)</PresentationFormat>
  <Paragraphs>149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Aharoni</vt:lpstr>
      <vt:lpstr>Arial</vt:lpstr>
      <vt:lpstr>Calibri</vt:lpstr>
      <vt:lpstr>Century Gothic</vt:lpstr>
      <vt:lpstr>Franklin Gothic Medium</vt:lpstr>
      <vt:lpstr>Montserrat Bold</vt:lpstr>
      <vt:lpstr>Oswald Light</vt:lpstr>
      <vt:lpstr>Tahoma</vt:lpstr>
      <vt:lpstr>Trebuchet MS</vt:lpstr>
      <vt:lpstr>Wingdings</vt:lpstr>
      <vt:lpstr>ABIinBev_4x3_v1</vt:lpstr>
      <vt:lpstr>Johan González Gerente Legal &amp; Asuntos Gubernamentales 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Sykes</dc:creator>
  <cp:lastModifiedBy>Gonzalez, Johan</cp:lastModifiedBy>
  <cp:revision>370</cp:revision>
  <cp:lastPrinted>2016-09-21T19:45:16Z</cp:lastPrinted>
  <dcterms:created xsi:type="dcterms:W3CDTF">2016-09-21T13:44:04Z</dcterms:created>
  <dcterms:modified xsi:type="dcterms:W3CDTF">2018-11-07T21:49:02Z</dcterms:modified>
</cp:coreProperties>
</file>